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42" r:id="rId3"/>
    <p:sldId id="337" r:id="rId4"/>
    <p:sldId id="341" r:id="rId5"/>
    <p:sldId id="343" r:id="rId6"/>
    <p:sldId id="348" r:id="rId7"/>
    <p:sldId id="322" r:id="rId8"/>
    <p:sldId id="349" r:id="rId9"/>
    <p:sldId id="290" r:id="rId10"/>
    <p:sldId id="335" r:id="rId11"/>
    <p:sldId id="279" r:id="rId12"/>
    <p:sldId id="280" r:id="rId13"/>
    <p:sldId id="281" r:id="rId14"/>
    <p:sldId id="282" r:id="rId15"/>
    <p:sldId id="283" r:id="rId16"/>
    <p:sldId id="323" r:id="rId17"/>
    <p:sldId id="324" r:id="rId18"/>
    <p:sldId id="286" r:id="rId19"/>
    <p:sldId id="28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ionant" initials="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9A99"/>
    <a:srgbClr val="FFF500"/>
    <a:srgbClr val="FEFFCE"/>
    <a:srgbClr val="CE95E7"/>
    <a:srgbClr val="CEB4E7"/>
    <a:srgbClr val="DE372A"/>
    <a:srgbClr val="DAE3F3"/>
    <a:srgbClr val="E1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2" autoAdjust="0"/>
    <p:restoredTop sz="94652"/>
  </p:normalViewPr>
  <p:slideViewPr>
    <p:cSldViewPr snapToGrid="0">
      <p:cViewPr varScale="1">
        <p:scale>
          <a:sx n="63" d="100"/>
          <a:sy n="63" d="100"/>
        </p:scale>
        <p:origin x="5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18601-ABA9-4E59-AF12-6D641ED3C037}" type="datetimeFigureOut">
              <a:rPr lang="fr-FR" smtClean="0"/>
              <a:t>12/12/2018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32B7E-D8E6-4442-B7A0-FC6F3AB685F5}" type="slidenum">
              <a:rPr lang="fr-FR" smtClean="0"/>
              <a:t>‹N°›</a:t>
            </a:fld>
            <a:endParaRPr lang="fr-FR"/>
          </a:p>
        </p:txBody>
      </p:sp>
    </p:spTree>
    <p:extLst>
      <p:ext uri="{BB962C8B-B14F-4D97-AF65-F5344CB8AC3E}">
        <p14:creationId xmlns:p14="http://schemas.microsoft.com/office/powerpoint/2010/main" val="179679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6</a:t>
            </a:fld>
            <a:endParaRPr lang="fr-FR"/>
          </a:p>
        </p:txBody>
      </p:sp>
    </p:spTree>
    <p:extLst>
      <p:ext uri="{BB962C8B-B14F-4D97-AF65-F5344CB8AC3E}">
        <p14:creationId xmlns:p14="http://schemas.microsoft.com/office/powerpoint/2010/main" val="383371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15</a:t>
            </a:fld>
            <a:endParaRPr lang="fr-FR"/>
          </a:p>
        </p:txBody>
      </p:sp>
    </p:spTree>
    <p:extLst>
      <p:ext uri="{BB962C8B-B14F-4D97-AF65-F5344CB8AC3E}">
        <p14:creationId xmlns:p14="http://schemas.microsoft.com/office/powerpoint/2010/main" val="143934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16</a:t>
            </a:fld>
            <a:endParaRPr lang="fr-FR"/>
          </a:p>
        </p:txBody>
      </p:sp>
    </p:spTree>
    <p:extLst>
      <p:ext uri="{BB962C8B-B14F-4D97-AF65-F5344CB8AC3E}">
        <p14:creationId xmlns:p14="http://schemas.microsoft.com/office/powerpoint/2010/main" val="110744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17</a:t>
            </a:fld>
            <a:endParaRPr lang="fr-FR"/>
          </a:p>
        </p:txBody>
      </p:sp>
    </p:spTree>
    <p:extLst>
      <p:ext uri="{BB962C8B-B14F-4D97-AF65-F5344CB8AC3E}">
        <p14:creationId xmlns:p14="http://schemas.microsoft.com/office/powerpoint/2010/main" val="48119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18</a:t>
            </a:fld>
            <a:endParaRPr lang="fr-FR"/>
          </a:p>
        </p:txBody>
      </p:sp>
    </p:spTree>
    <p:extLst>
      <p:ext uri="{BB962C8B-B14F-4D97-AF65-F5344CB8AC3E}">
        <p14:creationId xmlns:p14="http://schemas.microsoft.com/office/powerpoint/2010/main" val="81411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19</a:t>
            </a:fld>
            <a:endParaRPr lang="fr-FR"/>
          </a:p>
        </p:txBody>
      </p:sp>
    </p:spTree>
    <p:extLst>
      <p:ext uri="{BB962C8B-B14F-4D97-AF65-F5344CB8AC3E}">
        <p14:creationId xmlns:p14="http://schemas.microsoft.com/office/powerpoint/2010/main" val="165775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7</a:t>
            </a:fld>
            <a:endParaRPr lang="fr-FR"/>
          </a:p>
        </p:txBody>
      </p:sp>
    </p:spTree>
    <p:extLst>
      <p:ext uri="{BB962C8B-B14F-4D97-AF65-F5344CB8AC3E}">
        <p14:creationId xmlns:p14="http://schemas.microsoft.com/office/powerpoint/2010/main" val="361236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8</a:t>
            </a:fld>
            <a:endParaRPr lang="fr-FR"/>
          </a:p>
        </p:txBody>
      </p:sp>
    </p:spTree>
    <p:extLst>
      <p:ext uri="{BB962C8B-B14F-4D97-AF65-F5344CB8AC3E}">
        <p14:creationId xmlns:p14="http://schemas.microsoft.com/office/powerpoint/2010/main" val="70892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9</a:t>
            </a:fld>
            <a:endParaRPr lang="fr-FR"/>
          </a:p>
        </p:txBody>
      </p:sp>
    </p:spTree>
    <p:extLst>
      <p:ext uri="{BB962C8B-B14F-4D97-AF65-F5344CB8AC3E}">
        <p14:creationId xmlns:p14="http://schemas.microsoft.com/office/powerpoint/2010/main" val="108862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10</a:t>
            </a:fld>
            <a:endParaRPr lang="fr-FR"/>
          </a:p>
        </p:txBody>
      </p:sp>
    </p:spTree>
    <p:extLst>
      <p:ext uri="{BB962C8B-B14F-4D97-AF65-F5344CB8AC3E}">
        <p14:creationId xmlns:p14="http://schemas.microsoft.com/office/powerpoint/2010/main" val="177788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11</a:t>
            </a:fld>
            <a:endParaRPr lang="fr-FR"/>
          </a:p>
        </p:txBody>
      </p:sp>
    </p:spTree>
    <p:extLst>
      <p:ext uri="{BB962C8B-B14F-4D97-AF65-F5344CB8AC3E}">
        <p14:creationId xmlns:p14="http://schemas.microsoft.com/office/powerpoint/2010/main" val="211512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12</a:t>
            </a:fld>
            <a:endParaRPr lang="fr-FR"/>
          </a:p>
        </p:txBody>
      </p:sp>
    </p:spTree>
    <p:extLst>
      <p:ext uri="{BB962C8B-B14F-4D97-AF65-F5344CB8AC3E}">
        <p14:creationId xmlns:p14="http://schemas.microsoft.com/office/powerpoint/2010/main" val="92201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13</a:t>
            </a:fld>
            <a:endParaRPr lang="fr-FR"/>
          </a:p>
        </p:txBody>
      </p:sp>
    </p:spTree>
    <p:extLst>
      <p:ext uri="{BB962C8B-B14F-4D97-AF65-F5344CB8AC3E}">
        <p14:creationId xmlns:p14="http://schemas.microsoft.com/office/powerpoint/2010/main" val="147041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ED76A0-79B0-4FC1-97BA-38378AC16688}" type="slidenum">
              <a:rPr lang="fr-FR" smtClean="0"/>
              <a:t>14</a:t>
            </a:fld>
            <a:endParaRPr lang="fr-FR"/>
          </a:p>
        </p:txBody>
      </p:sp>
    </p:spTree>
    <p:extLst>
      <p:ext uri="{BB962C8B-B14F-4D97-AF65-F5344CB8AC3E}">
        <p14:creationId xmlns:p14="http://schemas.microsoft.com/office/powerpoint/2010/main" val="24089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5A281-C79E-4C44-BF17-CB787A18B3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921FA01-0C3E-4D31-A0D3-ADCBD9D35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30EE13-3BBF-4DC8-BA00-B128FF3D1DFA}"/>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5" name="Espace réservé du pied de page 4">
            <a:extLst>
              <a:ext uri="{FF2B5EF4-FFF2-40B4-BE49-F238E27FC236}">
                <a16:creationId xmlns:a16="http://schemas.microsoft.com/office/drawing/2014/main" id="{40E35C99-733A-48E2-8B02-983459CC5A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52657D-E25A-46C4-9ABE-AC033A1D0765}"/>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16204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61536-4F97-4463-9D08-8CCAA3013F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EEB8A0C-95FC-4F9F-BDDC-EE407CEE2F9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9FCA16-2844-4701-975F-5F148817EEC8}"/>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5" name="Espace réservé du pied de page 4">
            <a:extLst>
              <a:ext uri="{FF2B5EF4-FFF2-40B4-BE49-F238E27FC236}">
                <a16:creationId xmlns:a16="http://schemas.microsoft.com/office/drawing/2014/main" id="{37BC6560-7AFB-47A7-A2C9-5B7BBFAD03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51DAA6-BE3F-4C51-8887-211C57B7DB83}"/>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211582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00FE48-CD93-4F96-9A13-2BB0AE26F80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03CE6A-393D-4CF9-89B9-44AB1D084E7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58818C-ED14-4D0E-93FA-2031FA0D986B}"/>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5" name="Espace réservé du pied de page 4">
            <a:extLst>
              <a:ext uri="{FF2B5EF4-FFF2-40B4-BE49-F238E27FC236}">
                <a16:creationId xmlns:a16="http://schemas.microsoft.com/office/drawing/2014/main" id="{9335A291-D1F9-413A-BF1B-C9186045BC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72F965-C5E3-4FDA-B0E8-A5AC629A5335}"/>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150376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C4AAB-8F60-44B5-BB11-215E46EDED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E3A1D0-2D24-4E52-A1E5-69DA9634AA0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5D406D-CAD0-4442-9381-40336D829F06}"/>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5" name="Espace réservé du pied de page 4">
            <a:extLst>
              <a:ext uri="{FF2B5EF4-FFF2-40B4-BE49-F238E27FC236}">
                <a16:creationId xmlns:a16="http://schemas.microsoft.com/office/drawing/2014/main" id="{F803EFC9-837F-42EE-A823-A527519BED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DD01D1-6B19-44E7-98AC-09AE517234CB}"/>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208291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4F19D-1DC8-4EC3-BF8A-DE9BD15F5B7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84D740E-CA44-4246-8CC5-073C6FE0E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93EE873-85B7-447D-90D7-F027FFDD020B}"/>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5" name="Espace réservé du pied de page 4">
            <a:extLst>
              <a:ext uri="{FF2B5EF4-FFF2-40B4-BE49-F238E27FC236}">
                <a16:creationId xmlns:a16="http://schemas.microsoft.com/office/drawing/2014/main" id="{17869FAD-C420-4053-94F7-282B94C8B7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E2B571-B400-49AB-A28F-8D474612AFB0}"/>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63038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BAA72-05A8-4D32-AF94-6E4EA06C85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7F913E-6DA9-4468-953C-04C1FCA3B69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CCD8F6F-8A60-4CDE-B84A-1FE67AEBB8D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C49BC64-55AA-424A-9596-7D44CEBC808A}"/>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6" name="Espace réservé du pied de page 5">
            <a:extLst>
              <a:ext uri="{FF2B5EF4-FFF2-40B4-BE49-F238E27FC236}">
                <a16:creationId xmlns:a16="http://schemas.microsoft.com/office/drawing/2014/main" id="{F0207583-9C43-4B89-B646-B5587518D8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2E92EF-AEED-47EC-AD2B-92219F44BCEB}"/>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351673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94EAC-3FC1-42FE-BEC3-1AF778EB40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FC47189-1162-4874-AB9A-73C433347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84BB49A-B6A7-4480-8A69-0303C72EEBE8}"/>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826345-2E3F-495C-945A-08F50F892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01E030D-B43E-46F9-A830-FA24A2F6427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8C8F84D-2B46-40D1-B0CA-43EA042C1354}"/>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8" name="Espace réservé du pied de page 7">
            <a:extLst>
              <a:ext uri="{FF2B5EF4-FFF2-40B4-BE49-F238E27FC236}">
                <a16:creationId xmlns:a16="http://schemas.microsoft.com/office/drawing/2014/main" id="{103ED1C8-9EBF-4F39-94BE-BC1A2D97D92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ADEBC6E-6A2C-4A4B-9BB1-D34C6700FBE8}"/>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247148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6FAE4-F0DA-4080-9C98-C060706C9A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3A5D875-558A-4509-A0B2-E62A032606A1}"/>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4" name="Espace réservé du pied de page 3">
            <a:extLst>
              <a:ext uri="{FF2B5EF4-FFF2-40B4-BE49-F238E27FC236}">
                <a16:creationId xmlns:a16="http://schemas.microsoft.com/office/drawing/2014/main" id="{E7D47478-B3DE-4AFD-BE0D-036EADBF3A3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D28EA9-3CAF-44C7-853F-D51FC5710D07}"/>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306313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29EA13-AB67-4C30-A52C-C71471174310}"/>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3" name="Espace réservé du pied de page 2">
            <a:extLst>
              <a:ext uri="{FF2B5EF4-FFF2-40B4-BE49-F238E27FC236}">
                <a16:creationId xmlns:a16="http://schemas.microsoft.com/office/drawing/2014/main" id="{1C3514B6-5C3D-4620-8D10-5B28FB5BC6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6EEE7CC-2C27-474E-87E1-4169379109B0}"/>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21906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A3E0D-8E4E-41FF-90C6-B8E3ED8D66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320941-C52C-4FFC-916A-D5C8D23FB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17788BD-D011-4A00-9F94-75BCB235A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7FD9C24-8DC3-452C-80CA-EFEB9A74CE30}"/>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6" name="Espace réservé du pied de page 5">
            <a:extLst>
              <a:ext uri="{FF2B5EF4-FFF2-40B4-BE49-F238E27FC236}">
                <a16:creationId xmlns:a16="http://schemas.microsoft.com/office/drawing/2014/main" id="{46E3BEF8-6B71-47FA-8CD8-72A6D60390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3DBFF5-B9B2-4938-9B37-13622FF7FB91}"/>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205819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6309FF-048B-422D-AE26-A57E979FC6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E89117-834E-4E51-9AE4-D6386E4A3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F1E7EB-5425-446A-8FDE-A9D82AB6B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8029CF7-C75B-4B8D-B407-CA85567E9EA8}"/>
              </a:ext>
            </a:extLst>
          </p:cNvPr>
          <p:cNvSpPr>
            <a:spLocks noGrp="1"/>
          </p:cNvSpPr>
          <p:nvPr>
            <p:ph type="dt" sz="half" idx="10"/>
          </p:nvPr>
        </p:nvSpPr>
        <p:spPr/>
        <p:txBody>
          <a:bodyPr/>
          <a:lstStyle/>
          <a:p>
            <a:fld id="{20489F32-4D59-4B1E-80D3-E7F6D577F945}" type="datetimeFigureOut">
              <a:rPr lang="fr-FR" smtClean="0"/>
              <a:t>12/12/2018</a:t>
            </a:fld>
            <a:endParaRPr lang="fr-FR"/>
          </a:p>
        </p:txBody>
      </p:sp>
      <p:sp>
        <p:nvSpPr>
          <p:cNvPr id="6" name="Espace réservé du pied de page 5">
            <a:extLst>
              <a:ext uri="{FF2B5EF4-FFF2-40B4-BE49-F238E27FC236}">
                <a16:creationId xmlns:a16="http://schemas.microsoft.com/office/drawing/2014/main" id="{627A6634-BF58-49C6-B340-1D0AC9CE33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9B613F-2FC7-4305-BF0A-B051CD83A7D2}"/>
              </a:ext>
            </a:extLst>
          </p:cNvPr>
          <p:cNvSpPr>
            <a:spLocks noGrp="1"/>
          </p:cNvSpPr>
          <p:nvPr>
            <p:ph type="sldNum" sz="quarter" idx="12"/>
          </p:nvPr>
        </p:nvSpPr>
        <p:spPr/>
        <p:txBody>
          <a:bodyPr/>
          <a:lstStyle/>
          <a:p>
            <a:fld id="{A823D31C-8BD6-4A9D-B631-E21196F522F4}" type="slidenum">
              <a:rPr lang="fr-FR" smtClean="0"/>
              <a:t>‹N°›</a:t>
            </a:fld>
            <a:endParaRPr lang="fr-FR"/>
          </a:p>
        </p:txBody>
      </p:sp>
    </p:spTree>
    <p:extLst>
      <p:ext uri="{BB962C8B-B14F-4D97-AF65-F5344CB8AC3E}">
        <p14:creationId xmlns:p14="http://schemas.microsoft.com/office/powerpoint/2010/main" val="22006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C5FFE65-D663-497A-A1B8-78177F836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331F528-4A92-4AB7-A269-53522FE1F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3C5ED5-DE83-4D68-89D1-704053381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89F32-4D59-4B1E-80D3-E7F6D577F945}" type="datetimeFigureOut">
              <a:rPr lang="fr-FR" smtClean="0"/>
              <a:t>12/12/2018</a:t>
            </a:fld>
            <a:endParaRPr lang="fr-FR"/>
          </a:p>
        </p:txBody>
      </p:sp>
      <p:sp>
        <p:nvSpPr>
          <p:cNvPr id="5" name="Espace réservé du pied de page 4">
            <a:extLst>
              <a:ext uri="{FF2B5EF4-FFF2-40B4-BE49-F238E27FC236}">
                <a16:creationId xmlns:a16="http://schemas.microsoft.com/office/drawing/2014/main" id="{B317E726-87B0-4BBB-8B60-CF473B5F7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E14D8C4-3212-40D4-BAAD-2442A6C1C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3D31C-8BD6-4A9D-B631-E21196F522F4}" type="slidenum">
              <a:rPr lang="fr-FR" smtClean="0"/>
              <a:t>‹N°›</a:t>
            </a:fld>
            <a:endParaRPr lang="fr-FR"/>
          </a:p>
        </p:txBody>
      </p:sp>
    </p:spTree>
    <p:extLst>
      <p:ext uri="{BB962C8B-B14F-4D97-AF65-F5344CB8AC3E}">
        <p14:creationId xmlns:p14="http://schemas.microsoft.com/office/powerpoint/2010/main" val="235501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6.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4.emf"/><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4.emf"/><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emf"/><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419475"/>
            <a:ext cx="8783637"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21">
            <a:extLst>
              <a:ext uri="{FF2B5EF4-FFF2-40B4-BE49-F238E27FC236}">
                <a16:creationId xmlns:a16="http://schemas.microsoft.com/office/drawing/2014/main" id="{5F70E5F1-73EE-164D-BA62-141BF8F7EEA8}"/>
              </a:ext>
            </a:extLst>
          </p:cNvPr>
          <p:cNvSpPr/>
          <p:nvPr/>
        </p:nvSpPr>
        <p:spPr bwMode="auto">
          <a:xfrm>
            <a:off x="3463126" y="1526011"/>
            <a:ext cx="5451811" cy="1669686"/>
          </a:xfrm>
          <a:prstGeom prst="rect">
            <a:avLst/>
          </a:prstGeom>
          <a:noFill/>
          <a:ln w="12700" cap="flat">
            <a:noFill/>
            <a:miter lim="400000"/>
          </a:ln>
          <a:effectLst/>
          <a:extLst/>
        </p:spPr>
        <p:txBody>
          <a:bodyPr wrap="none" lIns="95249" tIns="95249" rIns="95249" bIns="95249" anchor="ctr">
            <a:spAutoFit/>
          </a:bodyPr>
          <a:lstStyle>
            <a:lvl1pPr>
              <a:defRPr sz="10000">
                <a:latin typeface="Helvetica"/>
                <a:ea typeface="Helvetica"/>
                <a:cs typeface="Helvetica"/>
                <a:sym typeface="Helvetica"/>
              </a:defRPr>
            </a:lvl1pPr>
          </a:lstStyle>
          <a:p>
            <a:pPr algn="ctr" eaLnBrk="1" hangingPunct="1">
              <a:defRPr/>
            </a:pPr>
            <a:r>
              <a:rPr lang="fr-FR" sz="4800" b="1" dirty="0">
                <a:solidFill>
                  <a:schemeClr val="tx1">
                    <a:lumMod val="85000"/>
                    <a:lumOff val="15000"/>
                  </a:schemeClr>
                </a:solidFill>
                <a:latin typeface="Handel" charset="0"/>
                <a:ea typeface="Handel" charset="0"/>
                <a:cs typeface="Handel" charset="0"/>
              </a:rPr>
              <a:t>PROJET REFONTE</a:t>
            </a:r>
          </a:p>
          <a:p>
            <a:pPr algn="ctr" eaLnBrk="1" hangingPunct="1">
              <a:defRPr/>
            </a:pPr>
            <a:r>
              <a:rPr lang="fr-FR" sz="4800" dirty="0">
                <a:solidFill>
                  <a:schemeClr val="tx1">
                    <a:lumMod val="85000"/>
                    <a:lumOff val="15000"/>
                  </a:schemeClr>
                </a:solidFill>
                <a:latin typeface="Handel" charset="0"/>
                <a:ea typeface="Handel" charset="0"/>
                <a:cs typeface="Handel" charset="0"/>
              </a:rPr>
              <a:t>DES </a:t>
            </a:r>
            <a:r>
              <a:rPr lang="fr-FR" sz="4800" b="1" dirty="0">
                <a:solidFill>
                  <a:schemeClr val="tx1">
                    <a:lumMod val="85000"/>
                    <a:lumOff val="15000"/>
                  </a:schemeClr>
                </a:solidFill>
                <a:latin typeface="Handel" charset="0"/>
                <a:ea typeface="Handel" charset="0"/>
                <a:cs typeface="Handel" charset="0"/>
              </a:rPr>
              <a:t>LABELS</a:t>
            </a:r>
            <a:endParaRPr sz="4800" b="1" dirty="0">
              <a:solidFill>
                <a:schemeClr val="tx1">
                  <a:lumMod val="85000"/>
                  <a:lumOff val="15000"/>
                </a:schemeClr>
              </a:solidFill>
              <a:latin typeface="Handel" charset="0"/>
              <a:ea typeface="Handel" charset="0"/>
              <a:cs typeface="Handel" charset="0"/>
            </a:endParaRPr>
          </a:p>
        </p:txBody>
      </p:sp>
      <p:sp>
        <p:nvSpPr>
          <p:cNvPr id="9" name="Shape 121">
            <a:extLst>
              <a:ext uri="{FF2B5EF4-FFF2-40B4-BE49-F238E27FC236}">
                <a16:creationId xmlns:a16="http://schemas.microsoft.com/office/drawing/2014/main" id="{75802F02-4B57-4CCE-9BCB-7D2DBE96A25A}"/>
              </a:ext>
            </a:extLst>
          </p:cNvPr>
          <p:cNvSpPr/>
          <p:nvPr/>
        </p:nvSpPr>
        <p:spPr bwMode="auto">
          <a:xfrm>
            <a:off x="1096964" y="365816"/>
            <a:ext cx="10035856" cy="1023355"/>
          </a:xfrm>
          <a:prstGeom prst="rect">
            <a:avLst/>
          </a:prstGeom>
          <a:noFill/>
          <a:ln w="12700" cap="flat">
            <a:noFill/>
            <a:miter lim="400000"/>
          </a:ln>
          <a:effectLst/>
          <a:extLst/>
        </p:spPr>
        <p:txBody>
          <a:bodyPr wrap="square" lIns="95249" tIns="95249" rIns="95249" bIns="95249" anchor="ctr">
            <a:spAutoFit/>
          </a:bodyPr>
          <a:lstStyle>
            <a:lvl1pPr>
              <a:defRPr sz="10000">
                <a:latin typeface="Helvetica"/>
                <a:ea typeface="Helvetica"/>
                <a:cs typeface="Helvetica"/>
                <a:sym typeface="Helvetica"/>
              </a:defRPr>
            </a:lvl1pPr>
          </a:lstStyle>
          <a:p>
            <a:pPr algn="ctr" eaLnBrk="1" hangingPunct="1">
              <a:defRPr/>
            </a:pPr>
            <a:r>
              <a:rPr lang="fr-FR" sz="5400" b="1" dirty="0">
                <a:solidFill>
                  <a:srgbClr val="DE372A"/>
                </a:solidFill>
                <a:latin typeface="Handel" charset="0"/>
                <a:ea typeface="Handel" charset="0"/>
                <a:cs typeface="Handel" charset="0"/>
              </a:rPr>
              <a:t>STRUCTURATION DES CLUBS</a:t>
            </a:r>
            <a:endParaRPr sz="5400" b="1" dirty="0">
              <a:solidFill>
                <a:srgbClr val="DE372A"/>
              </a:solidFill>
              <a:latin typeface="Handel" charset="0"/>
              <a:ea typeface="Handel" charset="0"/>
              <a:cs typeface="Handel" charset="0"/>
            </a:endParaRPr>
          </a:p>
        </p:txBody>
      </p:sp>
      <p:pic>
        <p:nvPicPr>
          <p:cNvPr id="11" name="Image 10"/>
          <p:cNvPicPr>
            <a:picLocks noChangeAspect="1"/>
          </p:cNvPicPr>
          <p:nvPr/>
        </p:nvPicPr>
        <p:blipFill>
          <a:blip r:embed="rId3"/>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12" name="Image 11"/>
          <p:cNvPicPr>
            <a:picLocks noChangeAspect="1"/>
          </p:cNvPicPr>
          <p:nvPr/>
        </p:nvPicPr>
        <p:blipFill>
          <a:blip r:embed="rId3"/>
          <a:stretch>
            <a:fillRect/>
          </a:stretch>
        </p:blipFill>
        <p:spPr>
          <a:xfrm rot="10800000">
            <a:off x="0" y="1"/>
            <a:ext cx="1746392" cy="6857999"/>
          </a:xfrm>
          <a:prstGeom prst="rect">
            <a:avLst/>
          </a:prstGeom>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BE954854-622B-4C15-9D83-F59611F516D4}"/>
              </a:ext>
            </a:extLst>
          </p:cNvPr>
          <p:cNvPicPr>
            <a:picLocks noChangeAspect="1"/>
          </p:cNvPicPr>
          <p:nvPr/>
        </p:nvPicPr>
        <p:blipFill rotWithShape="1">
          <a:blip r:embed="rId4"/>
          <a:srcRect l="27167" t="35723" r="27333" b="16009"/>
          <a:stretch/>
        </p:blipFill>
        <p:spPr>
          <a:xfrm>
            <a:off x="3816671" y="3810209"/>
            <a:ext cx="4744720" cy="2831301"/>
          </a:xfrm>
          <a:prstGeom prst="rect">
            <a:avLst/>
          </a:prstGeom>
          <a:effectLst>
            <a:softEdge rad="114300"/>
          </a:effectLst>
        </p:spPr>
      </p:pic>
    </p:spTree>
    <p:extLst>
      <p:ext uri="{BB962C8B-B14F-4D97-AF65-F5344CB8AC3E}">
        <p14:creationId xmlns:p14="http://schemas.microsoft.com/office/powerpoint/2010/main" val="367045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a:latin typeface="Handel" charset="0"/>
                <a:ea typeface="Handel" charset="0"/>
                <a:cs typeface="Handel" charset="0"/>
              </a:rPr>
              <a:t>Cas particluier</a:t>
            </a:r>
          </a:p>
        </p:txBody>
      </p:sp>
      <p:sp>
        <p:nvSpPr>
          <p:cNvPr id="12" name="Rectangle à coins arrondis 11"/>
          <p:cNvSpPr/>
          <p:nvPr/>
        </p:nvSpPr>
        <p:spPr>
          <a:xfrm>
            <a:off x="2568763" y="5217367"/>
            <a:ext cx="7303311" cy="732091"/>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rPr>
              <a:t>LABEL A PART ENTIERE COMPTANT COMME UNE CERTIFICATION</a:t>
            </a:r>
          </a:p>
        </p:txBody>
      </p:sp>
      <p:pic>
        <p:nvPicPr>
          <p:cNvPr id="1026" name="4B0B7BCE-828B-40B4-99A0-DC0451C1CDBF" descr="A52DE9F5-EBB1-415B-B3B0-012E70011B87@FFTA">
            <a:extLst>
              <a:ext uri="{FF2B5EF4-FFF2-40B4-BE49-F238E27FC236}">
                <a16:creationId xmlns:a16="http://schemas.microsoft.com/office/drawing/2014/main" id="{88F4A5F8-5908-4C6B-9EBB-93F12BBAD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713" y="1473771"/>
            <a:ext cx="2919413" cy="325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a:extLst>
              <a:ext uri="{FF2B5EF4-FFF2-40B4-BE49-F238E27FC236}">
                <a16:creationId xmlns:a16="http://schemas.microsoft.com/office/drawing/2014/main" id="{A4534AB6-2098-4714-BA05-D8533E48C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246111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Equipement</a:t>
            </a:r>
            <a:r>
              <a:rPr lang="it-IT" sz="3200" dirty="0">
                <a:latin typeface="Handel" charset="0"/>
                <a:ea typeface="Handel" charset="0"/>
                <a:cs typeface="Handel" charset="0"/>
              </a:rPr>
              <a:t> </a:t>
            </a:r>
            <a:r>
              <a:rPr lang="it-IT" sz="3200" dirty="0" err="1">
                <a:latin typeface="Handel" charset="0"/>
                <a:ea typeface="Handel" charset="0"/>
                <a:cs typeface="Handel" charset="0"/>
              </a:rPr>
              <a:t>du</a:t>
            </a:r>
            <a:r>
              <a:rPr lang="it-IT" sz="3200" dirty="0">
                <a:latin typeface="Handel" charset="0"/>
                <a:ea typeface="Handel" charset="0"/>
                <a:cs typeface="Handel" charset="0"/>
              </a:rPr>
              <a:t> club</a:t>
            </a:r>
          </a:p>
        </p:txBody>
      </p:sp>
      <p:sp>
        <p:nvSpPr>
          <p:cNvPr id="40" name="Signalisation droite 39"/>
          <p:cNvSpPr/>
          <p:nvPr/>
        </p:nvSpPr>
        <p:spPr>
          <a:xfrm>
            <a:off x="4481150" y="2676515"/>
            <a:ext cx="5775081" cy="1003494"/>
          </a:xfrm>
          <a:custGeom>
            <a:avLst/>
            <a:gdLst>
              <a:gd name="connsiteX0" fmla="*/ 0 w 5760000"/>
              <a:gd name="connsiteY0" fmla="*/ 0 h 990000"/>
              <a:gd name="connsiteX1" fmla="*/ 5265000 w 5760000"/>
              <a:gd name="connsiteY1" fmla="*/ 0 h 990000"/>
              <a:gd name="connsiteX2" fmla="*/ 5760000 w 5760000"/>
              <a:gd name="connsiteY2" fmla="*/ 495000 h 990000"/>
              <a:gd name="connsiteX3" fmla="*/ 5265000 w 5760000"/>
              <a:gd name="connsiteY3" fmla="*/ 990000 h 990000"/>
              <a:gd name="connsiteX4" fmla="*/ 0 w 5760000"/>
              <a:gd name="connsiteY4" fmla="*/ 990000 h 990000"/>
              <a:gd name="connsiteX5" fmla="*/ 0 w 5760000"/>
              <a:gd name="connsiteY5" fmla="*/ 0 h 990000"/>
              <a:gd name="connsiteX0" fmla="*/ 0 w 5760000"/>
              <a:gd name="connsiteY0" fmla="*/ 0 h 997144"/>
              <a:gd name="connsiteX1" fmla="*/ 5265000 w 5760000"/>
              <a:gd name="connsiteY1" fmla="*/ 0 h 997144"/>
              <a:gd name="connsiteX2" fmla="*/ 5760000 w 5760000"/>
              <a:gd name="connsiteY2" fmla="*/ 495000 h 997144"/>
              <a:gd name="connsiteX3" fmla="*/ 5265000 w 5760000"/>
              <a:gd name="connsiteY3" fmla="*/ 990000 h 997144"/>
              <a:gd name="connsiteX4" fmla="*/ 485775 w 5760000"/>
              <a:gd name="connsiteY4" fmla="*/ 997144 h 997144"/>
              <a:gd name="connsiteX5" fmla="*/ 0 w 5760000"/>
              <a:gd name="connsiteY5" fmla="*/ 0 h 997144"/>
              <a:gd name="connsiteX0" fmla="*/ 0 w 5774287"/>
              <a:gd name="connsiteY0" fmla="*/ 7144 h 997144"/>
              <a:gd name="connsiteX1" fmla="*/ 5279287 w 5774287"/>
              <a:gd name="connsiteY1" fmla="*/ 0 h 997144"/>
              <a:gd name="connsiteX2" fmla="*/ 5774287 w 5774287"/>
              <a:gd name="connsiteY2" fmla="*/ 495000 h 997144"/>
              <a:gd name="connsiteX3" fmla="*/ 5279287 w 5774287"/>
              <a:gd name="connsiteY3" fmla="*/ 990000 h 997144"/>
              <a:gd name="connsiteX4" fmla="*/ 500062 w 5774287"/>
              <a:gd name="connsiteY4" fmla="*/ 997144 h 997144"/>
              <a:gd name="connsiteX5" fmla="*/ 0 w 5774287"/>
              <a:gd name="connsiteY5" fmla="*/ 7144 h 997144"/>
              <a:gd name="connsiteX0" fmla="*/ 0 w 5781431"/>
              <a:gd name="connsiteY0" fmla="*/ 0 h 997144"/>
              <a:gd name="connsiteX1" fmla="*/ 5286431 w 5781431"/>
              <a:gd name="connsiteY1" fmla="*/ 0 h 997144"/>
              <a:gd name="connsiteX2" fmla="*/ 5781431 w 5781431"/>
              <a:gd name="connsiteY2" fmla="*/ 495000 h 997144"/>
              <a:gd name="connsiteX3" fmla="*/ 5286431 w 5781431"/>
              <a:gd name="connsiteY3" fmla="*/ 990000 h 997144"/>
              <a:gd name="connsiteX4" fmla="*/ 507206 w 5781431"/>
              <a:gd name="connsiteY4" fmla="*/ 997144 h 997144"/>
              <a:gd name="connsiteX5" fmla="*/ 0 w 5781431"/>
              <a:gd name="connsiteY5" fmla="*/ 0 h 997144"/>
              <a:gd name="connsiteX0" fmla="*/ 0 w 5775081"/>
              <a:gd name="connsiteY0" fmla="*/ 0 h 1003494"/>
              <a:gd name="connsiteX1" fmla="*/ 5280081 w 5775081"/>
              <a:gd name="connsiteY1" fmla="*/ 6350 h 1003494"/>
              <a:gd name="connsiteX2" fmla="*/ 5775081 w 5775081"/>
              <a:gd name="connsiteY2" fmla="*/ 501350 h 1003494"/>
              <a:gd name="connsiteX3" fmla="*/ 5280081 w 5775081"/>
              <a:gd name="connsiteY3" fmla="*/ 996350 h 1003494"/>
              <a:gd name="connsiteX4" fmla="*/ 500856 w 5775081"/>
              <a:gd name="connsiteY4" fmla="*/ 1003494 h 1003494"/>
              <a:gd name="connsiteX5" fmla="*/ 0 w 5775081"/>
              <a:gd name="connsiteY5" fmla="*/ 0 h 10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5081" h="1003494">
                <a:moveTo>
                  <a:pt x="0" y="0"/>
                </a:moveTo>
                <a:lnTo>
                  <a:pt x="5280081" y="6350"/>
                </a:lnTo>
                <a:lnTo>
                  <a:pt x="5775081" y="501350"/>
                </a:lnTo>
                <a:lnTo>
                  <a:pt x="5280081" y="996350"/>
                </a:lnTo>
                <a:lnTo>
                  <a:pt x="500856" y="1003494"/>
                </a:lnTo>
                <a:lnTo>
                  <a:pt x="0" y="0"/>
                </a:lnTo>
                <a:close/>
              </a:path>
            </a:pathLst>
          </a:custGeom>
          <a:solidFill>
            <a:srgbClr val="D8A5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charset="0"/>
                <a:ea typeface="Roboto" charset="0"/>
                <a:cs typeface="Roboto" charset="0"/>
              </a:rPr>
              <a:t>Salle (18h mini/semaine)</a:t>
            </a:r>
            <a:r>
              <a:rPr lang="fr-FR" sz="1600" b="1" dirty="0">
                <a:latin typeface="Roboto" charset="0"/>
                <a:ea typeface="Roboto" charset="0"/>
                <a:cs typeface="Roboto" charset="0"/>
              </a:rPr>
              <a:t> + </a:t>
            </a:r>
          </a:p>
          <a:p>
            <a:r>
              <a:rPr lang="fr-FR" sz="1600" dirty="0">
                <a:latin typeface="Roboto" charset="0"/>
                <a:ea typeface="Roboto" charset="0"/>
                <a:cs typeface="Roboto" charset="0"/>
              </a:rPr>
              <a:t>Terrain permanent ( à plat ou parcours)</a:t>
            </a:r>
          </a:p>
        </p:txBody>
      </p:sp>
      <p:sp>
        <p:nvSpPr>
          <p:cNvPr id="2" name="Signalisation droite 1"/>
          <p:cNvSpPr/>
          <p:nvPr/>
        </p:nvSpPr>
        <p:spPr>
          <a:xfrm>
            <a:off x="3928165" y="1555034"/>
            <a:ext cx="5760000" cy="1045671"/>
          </a:xfrm>
          <a:custGeom>
            <a:avLst/>
            <a:gdLst>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0 w 5760000"/>
              <a:gd name="connsiteY4" fmla="*/ 1045671 h 1045671"/>
              <a:gd name="connsiteX5" fmla="*/ 0 w 5760000"/>
              <a:gd name="connsiteY5" fmla="*/ 0 h 1045671"/>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498475 w 5760000"/>
              <a:gd name="connsiteY4" fmla="*/ 1045671 h 1045671"/>
              <a:gd name="connsiteX5" fmla="*/ 0 w 5760000"/>
              <a:gd name="connsiteY5" fmla="*/ 0 h 104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1045671">
                <a:moveTo>
                  <a:pt x="0" y="0"/>
                </a:moveTo>
                <a:lnTo>
                  <a:pt x="5237165" y="0"/>
                </a:lnTo>
                <a:lnTo>
                  <a:pt x="5760000" y="522836"/>
                </a:lnTo>
                <a:lnTo>
                  <a:pt x="5237165" y="1045671"/>
                </a:lnTo>
                <a:lnTo>
                  <a:pt x="498475" y="104567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1" defTabSz="400050">
              <a:lnSpc>
                <a:spcPct val="90000"/>
              </a:lnSpc>
              <a:spcBef>
                <a:spcPct val="0"/>
              </a:spcBef>
              <a:spcAft>
                <a:spcPct val="15000"/>
              </a:spcAft>
            </a:pPr>
            <a:r>
              <a:rPr lang="fr-FR" sz="1600" dirty="0">
                <a:latin typeface="Roboto" charset="0"/>
                <a:ea typeface="Roboto" charset="0"/>
                <a:cs typeface="Roboto" charset="0"/>
              </a:rPr>
              <a:t>Installations Permanentes  : salle*+ terrain tir sur cible extérieur (à plat)*</a:t>
            </a:r>
          </a:p>
        </p:txBody>
      </p:sp>
      <p:sp>
        <p:nvSpPr>
          <p:cNvPr id="38" name="Signalisation droite 37"/>
          <p:cNvSpPr/>
          <p:nvPr/>
        </p:nvSpPr>
        <p:spPr>
          <a:xfrm>
            <a:off x="5463382" y="4863906"/>
            <a:ext cx="5973294" cy="1083359"/>
          </a:xfrm>
          <a:custGeom>
            <a:avLst/>
            <a:gdLst>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0 w 5760000"/>
              <a:gd name="connsiteY4" fmla="*/ 1077009 h 1077009"/>
              <a:gd name="connsiteX5" fmla="*/ 0 w 5760000"/>
              <a:gd name="connsiteY5" fmla="*/ 0 h 1077009"/>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539750 w 5760000"/>
              <a:gd name="connsiteY4" fmla="*/ 1077009 h 1077009"/>
              <a:gd name="connsiteX5" fmla="*/ 0 w 5760000"/>
              <a:gd name="connsiteY5" fmla="*/ 0 h 1077009"/>
              <a:gd name="connsiteX0" fmla="*/ 0 w 5760000"/>
              <a:gd name="connsiteY0" fmla="*/ 0 h 1083359"/>
              <a:gd name="connsiteX1" fmla="*/ 5221496 w 5760000"/>
              <a:gd name="connsiteY1" fmla="*/ 0 h 1083359"/>
              <a:gd name="connsiteX2" fmla="*/ 5760000 w 5760000"/>
              <a:gd name="connsiteY2" fmla="*/ 538505 h 1083359"/>
              <a:gd name="connsiteX3" fmla="*/ 5221496 w 5760000"/>
              <a:gd name="connsiteY3" fmla="*/ 1077009 h 1083359"/>
              <a:gd name="connsiteX4" fmla="*/ 542925 w 5760000"/>
              <a:gd name="connsiteY4" fmla="*/ 1083359 h 1083359"/>
              <a:gd name="connsiteX5" fmla="*/ 0 w 5760000"/>
              <a:gd name="connsiteY5" fmla="*/ 0 h 1083359"/>
              <a:gd name="connsiteX0" fmla="*/ 0 w 5763175"/>
              <a:gd name="connsiteY0" fmla="*/ 6350 h 1083359"/>
              <a:gd name="connsiteX1" fmla="*/ 5224671 w 5763175"/>
              <a:gd name="connsiteY1" fmla="*/ 0 h 1083359"/>
              <a:gd name="connsiteX2" fmla="*/ 5763175 w 5763175"/>
              <a:gd name="connsiteY2" fmla="*/ 538505 h 1083359"/>
              <a:gd name="connsiteX3" fmla="*/ 5224671 w 5763175"/>
              <a:gd name="connsiteY3" fmla="*/ 1077009 h 1083359"/>
              <a:gd name="connsiteX4" fmla="*/ 546100 w 5763175"/>
              <a:gd name="connsiteY4" fmla="*/ 1083359 h 1083359"/>
              <a:gd name="connsiteX5" fmla="*/ 0 w 5763175"/>
              <a:gd name="connsiteY5" fmla="*/ 635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9275 w 5766350"/>
              <a:gd name="connsiteY4" fmla="*/ 1083359 h 1083359"/>
              <a:gd name="connsiteX5" fmla="*/ 0 w 5766350"/>
              <a:gd name="connsiteY5" fmla="*/ 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2790 w 5766350"/>
              <a:gd name="connsiteY4" fmla="*/ 1083359 h 1083359"/>
              <a:gd name="connsiteX5" fmla="*/ 0 w 5766350"/>
              <a:gd name="connsiteY5" fmla="*/ 0 h 108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50" h="1083359">
                <a:moveTo>
                  <a:pt x="0" y="0"/>
                </a:moveTo>
                <a:lnTo>
                  <a:pt x="5227846" y="0"/>
                </a:lnTo>
                <a:lnTo>
                  <a:pt x="5766350" y="538505"/>
                </a:lnTo>
                <a:lnTo>
                  <a:pt x="5227846" y="1077009"/>
                </a:lnTo>
                <a:lnTo>
                  <a:pt x="542790" y="1083359"/>
                </a:lnTo>
                <a:lnTo>
                  <a:pt x="0" y="0"/>
                </a:lnTo>
                <a:close/>
              </a:path>
            </a:pathLst>
          </a:custGeom>
          <a:solidFill>
            <a:srgbClr val="221B0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charset="0"/>
                <a:ea typeface="Roboto" charset="0"/>
                <a:cs typeface="Roboto" charset="0"/>
              </a:rPr>
              <a:t>Salle ou extérieur (à plat ou parcours)</a:t>
            </a:r>
          </a:p>
          <a:p>
            <a:r>
              <a:rPr lang="fr-FR" sz="1600" dirty="0">
                <a:latin typeface="Roboto" charset="0"/>
                <a:ea typeface="Roboto" charset="0"/>
                <a:cs typeface="Roboto" charset="0"/>
              </a:rPr>
              <a:t>Au moins 4h - 2 fois semaine toute l’année</a:t>
            </a:r>
            <a:endParaRPr lang="fr-FR" sz="1600" b="1" dirty="0">
              <a:latin typeface="Roboto" charset="0"/>
              <a:ea typeface="Roboto" charset="0"/>
              <a:cs typeface="Roboto" charset="0"/>
            </a:endParaRPr>
          </a:p>
        </p:txBody>
      </p:sp>
      <p:sp>
        <p:nvSpPr>
          <p:cNvPr id="39" name="Signalisation droite 38"/>
          <p:cNvSpPr/>
          <p:nvPr/>
        </p:nvSpPr>
        <p:spPr>
          <a:xfrm>
            <a:off x="5048639" y="3816214"/>
            <a:ext cx="5773381" cy="972054"/>
          </a:xfrm>
          <a:custGeom>
            <a:avLst/>
            <a:gdLst>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0 w 5760000"/>
              <a:gd name="connsiteY4" fmla="*/ 967990 h 967990"/>
              <a:gd name="connsiteX5" fmla="*/ 0 w 5760000"/>
              <a:gd name="connsiteY5" fmla="*/ 0 h 967990"/>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472811 w 5760000"/>
              <a:gd name="connsiteY4" fmla="*/ 967990 h 967990"/>
              <a:gd name="connsiteX5" fmla="*/ 0 w 5760000"/>
              <a:gd name="connsiteY5" fmla="*/ 0 h 967990"/>
              <a:gd name="connsiteX0" fmla="*/ 0 w 5773381"/>
              <a:gd name="connsiteY0" fmla="*/ 0 h 967990"/>
              <a:gd name="connsiteX1" fmla="*/ 5289386 w 5773381"/>
              <a:gd name="connsiteY1" fmla="*/ 0 h 967990"/>
              <a:gd name="connsiteX2" fmla="*/ 5773381 w 5773381"/>
              <a:gd name="connsiteY2" fmla="*/ 483995 h 967990"/>
              <a:gd name="connsiteX3" fmla="*/ 5289386 w 5773381"/>
              <a:gd name="connsiteY3" fmla="*/ 967990 h 967990"/>
              <a:gd name="connsiteX4" fmla="*/ 486192 w 5773381"/>
              <a:gd name="connsiteY4" fmla="*/ 967990 h 967990"/>
              <a:gd name="connsiteX5" fmla="*/ 0 w 5773381"/>
              <a:gd name="connsiteY5" fmla="*/ 0 h 967990"/>
              <a:gd name="connsiteX0" fmla="*/ 0 w 5773381"/>
              <a:gd name="connsiteY0" fmla="*/ 0 h 972054"/>
              <a:gd name="connsiteX1" fmla="*/ 5289386 w 5773381"/>
              <a:gd name="connsiteY1" fmla="*/ 0 h 972054"/>
              <a:gd name="connsiteX2" fmla="*/ 5773381 w 5773381"/>
              <a:gd name="connsiteY2" fmla="*/ 483995 h 972054"/>
              <a:gd name="connsiteX3" fmla="*/ 5289386 w 5773381"/>
              <a:gd name="connsiteY3" fmla="*/ 967990 h 972054"/>
              <a:gd name="connsiteX4" fmla="*/ 478064 w 5773381"/>
              <a:gd name="connsiteY4" fmla="*/ 972054 h 972054"/>
              <a:gd name="connsiteX5" fmla="*/ 0 w 5773381"/>
              <a:gd name="connsiteY5" fmla="*/ 0 h 9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381" h="972054">
                <a:moveTo>
                  <a:pt x="0" y="0"/>
                </a:moveTo>
                <a:lnTo>
                  <a:pt x="5289386" y="0"/>
                </a:lnTo>
                <a:lnTo>
                  <a:pt x="5773381" y="483995"/>
                </a:lnTo>
                <a:lnTo>
                  <a:pt x="5289386" y="967990"/>
                </a:lnTo>
                <a:lnTo>
                  <a:pt x="478064" y="972054"/>
                </a:lnTo>
                <a:lnTo>
                  <a:pt x="0" y="0"/>
                </a:lnTo>
                <a:close/>
              </a:path>
            </a:pathLst>
          </a:cu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charset="0"/>
                <a:ea typeface="Roboto" charset="0"/>
                <a:cs typeface="Roboto" charset="0"/>
              </a:rPr>
              <a:t>Salle + Terrain extérieur (à plat ou parcours)</a:t>
            </a:r>
          </a:p>
          <a:p>
            <a:r>
              <a:rPr lang="fr-FR" sz="1600" dirty="0">
                <a:latin typeface="Roboto" charset="0"/>
                <a:ea typeface="Roboto" charset="0"/>
                <a:cs typeface="Roboto" charset="0"/>
              </a:rPr>
              <a:t>Au moins 6h - 3 fois par semaine</a:t>
            </a:r>
          </a:p>
          <a:p>
            <a:r>
              <a:rPr lang="fr-FR" sz="1600" dirty="0">
                <a:latin typeface="Roboto" charset="0"/>
                <a:ea typeface="Roboto" charset="0"/>
                <a:cs typeface="Roboto" charset="0"/>
              </a:rPr>
              <a:t>   </a:t>
            </a:r>
            <a:endParaRPr lang="fr-FR" sz="1600" b="1" dirty="0">
              <a:latin typeface="Roboto" charset="0"/>
              <a:ea typeface="Roboto" charset="0"/>
              <a:cs typeface="Roboto" charset="0"/>
            </a:endParaRPr>
          </a:p>
        </p:txBody>
      </p:sp>
      <p:pic>
        <p:nvPicPr>
          <p:cNvPr id="13" name="Image 12">
            <a:extLst>
              <a:ext uri="{FF2B5EF4-FFF2-40B4-BE49-F238E27FC236}">
                <a16:creationId xmlns:a16="http://schemas.microsoft.com/office/drawing/2014/main" id="{1FCCB674-0103-4E92-BBAD-33946627C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000" y="4529391"/>
            <a:ext cx="4514899" cy="1735350"/>
          </a:xfrm>
          <a:prstGeom prst="rect">
            <a:avLst/>
          </a:prstGeom>
        </p:spPr>
      </p:pic>
      <p:pic>
        <p:nvPicPr>
          <p:cNvPr id="14" name="Image 13">
            <a:extLst>
              <a:ext uri="{FF2B5EF4-FFF2-40B4-BE49-F238E27FC236}">
                <a16:creationId xmlns:a16="http://schemas.microsoft.com/office/drawing/2014/main" id="{D130DB62-F307-4F8B-96DE-D98A9625C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8623" y="3616555"/>
            <a:ext cx="3351424" cy="1457231"/>
          </a:xfrm>
          <a:prstGeom prst="rect">
            <a:avLst/>
          </a:prstGeom>
        </p:spPr>
      </p:pic>
      <p:pic>
        <p:nvPicPr>
          <p:cNvPr id="15" name="Image 14">
            <a:extLst>
              <a:ext uri="{FF2B5EF4-FFF2-40B4-BE49-F238E27FC236}">
                <a16:creationId xmlns:a16="http://schemas.microsoft.com/office/drawing/2014/main" id="{CAFF102E-ADA9-42E8-B65B-309B2C9759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523" y="2617286"/>
            <a:ext cx="2229393" cy="1243670"/>
          </a:xfrm>
          <a:prstGeom prst="rect">
            <a:avLst/>
          </a:prstGeom>
        </p:spPr>
      </p:pic>
      <p:pic>
        <p:nvPicPr>
          <p:cNvPr id="16" name="Image 15">
            <a:extLst>
              <a:ext uri="{FF2B5EF4-FFF2-40B4-BE49-F238E27FC236}">
                <a16:creationId xmlns:a16="http://schemas.microsoft.com/office/drawing/2014/main" id="{1927884D-4507-4308-B549-A0F1402DBF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4538" y="1552993"/>
            <a:ext cx="1074156" cy="1119767"/>
          </a:xfrm>
          <a:prstGeom prst="rect">
            <a:avLst/>
          </a:prstGeom>
        </p:spPr>
      </p:pic>
      <p:pic>
        <p:nvPicPr>
          <p:cNvPr id="17" name="Image 16">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
        <p:nvSpPr>
          <p:cNvPr id="3" name="ZoneTexte 2">
            <a:extLst>
              <a:ext uri="{FF2B5EF4-FFF2-40B4-BE49-F238E27FC236}">
                <a16:creationId xmlns:a16="http://schemas.microsoft.com/office/drawing/2014/main" id="{A0D08BBA-2A9E-4111-9358-C5EA009EF7D4}"/>
              </a:ext>
            </a:extLst>
          </p:cNvPr>
          <p:cNvSpPr txBox="1"/>
          <p:nvPr/>
        </p:nvSpPr>
        <p:spPr>
          <a:xfrm>
            <a:off x="2634834" y="6426606"/>
            <a:ext cx="6807200" cy="369332"/>
          </a:xfrm>
          <a:prstGeom prst="rect">
            <a:avLst/>
          </a:prstGeom>
          <a:noFill/>
        </p:spPr>
        <p:txBody>
          <a:bodyPr wrap="square" rtlCol="0">
            <a:spAutoFit/>
          </a:bodyPr>
          <a:lstStyle/>
          <a:p>
            <a:r>
              <a:rPr lang="fr-FR" dirty="0"/>
              <a:t>*les installations permanentes devront répondre à des critères précis</a:t>
            </a:r>
          </a:p>
        </p:txBody>
      </p:sp>
    </p:spTree>
    <p:extLst>
      <p:ext uri="{BB962C8B-B14F-4D97-AF65-F5344CB8AC3E}">
        <p14:creationId xmlns:p14="http://schemas.microsoft.com/office/powerpoint/2010/main" val="130724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8" grpId="0" animBg="1"/>
      <p:bldP spid="3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fontScale="92500" lnSpcReduction="20000"/>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900" dirty="0">
                <a:latin typeface="Handel" charset="0"/>
                <a:ea typeface="Handel" charset="0"/>
                <a:cs typeface="Handel" charset="0"/>
              </a:rPr>
              <a:t>Encadrement du club </a:t>
            </a:r>
          </a:p>
          <a:p>
            <a:r>
              <a:rPr lang="it-IT" sz="3000" dirty="0">
                <a:latin typeface="Handel" charset="0"/>
                <a:ea typeface="Handel" charset="0"/>
                <a:cs typeface="Handel" charset="0"/>
              </a:rPr>
              <a:t>(entraîneurs diplômés actifs ou pro)</a:t>
            </a:r>
          </a:p>
        </p:txBody>
      </p:sp>
      <p:sp>
        <p:nvSpPr>
          <p:cNvPr id="40" name="Signalisation droite 39"/>
          <p:cNvSpPr/>
          <p:nvPr/>
        </p:nvSpPr>
        <p:spPr>
          <a:xfrm>
            <a:off x="4481150" y="2676515"/>
            <a:ext cx="5775081" cy="1003494"/>
          </a:xfrm>
          <a:custGeom>
            <a:avLst/>
            <a:gdLst>
              <a:gd name="connsiteX0" fmla="*/ 0 w 5760000"/>
              <a:gd name="connsiteY0" fmla="*/ 0 h 990000"/>
              <a:gd name="connsiteX1" fmla="*/ 5265000 w 5760000"/>
              <a:gd name="connsiteY1" fmla="*/ 0 h 990000"/>
              <a:gd name="connsiteX2" fmla="*/ 5760000 w 5760000"/>
              <a:gd name="connsiteY2" fmla="*/ 495000 h 990000"/>
              <a:gd name="connsiteX3" fmla="*/ 5265000 w 5760000"/>
              <a:gd name="connsiteY3" fmla="*/ 990000 h 990000"/>
              <a:gd name="connsiteX4" fmla="*/ 0 w 5760000"/>
              <a:gd name="connsiteY4" fmla="*/ 990000 h 990000"/>
              <a:gd name="connsiteX5" fmla="*/ 0 w 5760000"/>
              <a:gd name="connsiteY5" fmla="*/ 0 h 990000"/>
              <a:gd name="connsiteX0" fmla="*/ 0 w 5760000"/>
              <a:gd name="connsiteY0" fmla="*/ 0 h 997144"/>
              <a:gd name="connsiteX1" fmla="*/ 5265000 w 5760000"/>
              <a:gd name="connsiteY1" fmla="*/ 0 h 997144"/>
              <a:gd name="connsiteX2" fmla="*/ 5760000 w 5760000"/>
              <a:gd name="connsiteY2" fmla="*/ 495000 h 997144"/>
              <a:gd name="connsiteX3" fmla="*/ 5265000 w 5760000"/>
              <a:gd name="connsiteY3" fmla="*/ 990000 h 997144"/>
              <a:gd name="connsiteX4" fmla="*/ 485775 w 5760000"/>
              <a:gd name="connsiteY4" fmla="*/ 997144 h 997144"/>
              <a:gd name="connsiteX5" fmla="*/ 0 w 5760000"/>
              <a:gd name="connsiteY5" fmla="*/ 0 h 997144"/>
              <a:gd name="connsiteX0" fmla="*/ 0 w 5774287"/>
              <a:gd name="connsiteY0" fmla="*/ 7144 h 997144"/>
              <a:gd name="connsiteX1" fmla="*/ 5279287 w 5774287"/>
              <a:gd name="connsiteY1" fmla="*/ 0 h 997144"/>
              <a:gd name="connsiteX2" fmla="*/ 5774287 w 5774287"/>
              <a:gd name="connsiteY2" fmla="*/ 495000 h 997144"/>
              <a:gd name="connsiteX3" fmla="*/ 5279287 w 5774287"/>
              <a:gd name="connsiteY3" fmla="*/ 990000 h 997144"/>
              <a:gd name="connsiteX4" fmla="*/ 500062 w 5774287"/>
              <a:gd name="connsiteY4" fmla="*/ 997144 h 997144"/>
              <a:gd name="connsiteX5" fmla="*/ 0 w 5774287"/>
              <a:gd name="connsiteY5" fmla="*/ 7144 h 997144"/>
              <a:gd name="connsiteX0" fmla="*/ 0 w 5781431"/>
              <a:gd name="connsiteY0" fmla="*/ 0 h 997144"/>
              <a:gd name="connsiteX1" fmla="*/ 5286431 w 5781431"/>
              <a:gd name="connsiteY1" fmla="*/ 0 h 997144"/>
              <a:gd name="connsiteX2" fmla="*/ 5781431 w 5781431"/>
              <a:gd name="connsiteY2" fmla="*/ 495000 h 997144"/>
              <a:gd name="connsiteX3" fmla="*/ 5286431 w 5781431"/>
              <a:gd name="connsiteY3" fmla="*/ 990000 h 997144"/>
              <a:gd name="connsiteX4" fmla="*/ 507206 w 5781431"/>
              <a:gd name="connsiteY4" fmla="*/ 997144 h 997144"/>
              <a:gd name="connsiteX5" fmla="*/ 0 w 5781431"/>
              <a:gd name="connsiteY5" fmla="*/ 0 h 997144"/>
              <a:gd name="connsiteX0" fmla="*/ 0 w 5775081"/>
              <a:gd name="connsiteY0" fmla="*/ 0 h 1003494"/>
              <a:gd name="connsiteX1" fmla="*/ 5280081 w 5775081"/>
              <a:gd name="connsiteY1" fmla="*/ 6350 h 1003494"/>
              <a:gd name="connsiteX2" fmla="*/ 5775081 w 5775081"/>
              <a:gd name="connsiteY2" fmla="*/ 501350 h 1003494"/>
              <a:gd name="connsiteX3" fmla="*/ 5280081 w 5775081"/>
              <a:gd name="connsiteY3" fmla="*/ 996350 h 1003494"/>
              <a:gd name="connsiteX4" fmla="*/ 500856 w 5775081"/>
              <a:gd name="connsiteY4" fmla="*/ 1003494 h 1003494"/>
              <a:gd name="connsiteX5" fmla="*/ 0 w 5775081"/>
              <a:gd name="connsiteY5" fmla="*/ 0 h 10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5081" h="1003494">
                <a:moveTo>
                  <a:pt x="0" y="0"/>
                </a:moveTo>
                <a:lnTo>
                  <a:pt x="5280081" y="6350"/>
                </a:lnTo>
                <a:lnTo>
                  <a:pt x="5775081" y="501350"/>
                </a:lnTo>
                <a:lnTo>
                  <a:pt x="5280081" y="996350"/>
                </a:lnTo>
                <a:lnTo>
                  <a:pt x="500856" y="1003494"/>
                </a:lnTo>
                <a:lnTo>
                  <a:pt x="0" y="0"/>
                </a:lnTo>
                <a:close/>
              </a:path>
            </a:pathLst>
          </a:custGeom>
          <a:solidFill>
            <a:srgbClr val="D8A5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b="1" dirty="0">
                <a:latin typeface="Roboto" charset="0"/>
                <a:ea typeface="Roboto" charset="0"/>
                <a:cs typeface="Roboto" charset="0"/>
              </a:rPr>
              <a:t>1 PRO </a:t>
            </a:r>
            <a:r>
              <a:rPr lang="fr-FR" sz="1600" dirty="0">
                <a:latin typeface="Roboto" charset="0"/>
                <a:ea typeface="Roboto" charset="0"/>
                <a:cs typeface="Roboto" charset="0"/>
              </a:rPr>
              <a:t>(CQP TS et/ou BE/DE) </a:t>
            </a:r>
            <a:r>
              <a:rPr lang="fr-FR" sz="1600" b="1" dirty="0">
                <a:latin typeface="Roboto" charset="0"/>
                <a:ea typeface="Roboto" charset="0"/>
                <a:cs typeface="Roboto" charset="0"/>
              </a:rPr>
              <a:t>au moins 4h/semaine</a:t>
            </a:r>
          </a:p>
          <a:p>
            <a:r>
              <a:rPr lang="fr-FR" sz="1600" dirty="0">
                <a:latin typeface="Roboto" charset="0"/>
                <a:ea typeface="Roboto" charset="0"/>
                <a:cs typeface="Roboto" charset="0"/>
              </a:rPr>
              <a:t>+ au moins un 1 entraîneur diplômé actif</a:t>
            </a:r>
          </a:p>
        </p:txBody>
      </p:sp>
      <p:sp>
        <p:nvSpPr>
          <p:cNvPr id="2" name="Signalisation droite 1"/>
          <p:cNvSpPr/>
          <p:nvPr/>
        </p:nvSpPr>
        <p:spPr>
          <a:xfrm>
            <a:off x="3928165" y="1548000"/>
            <a:ext cx="5760000" cy="1045671"/>
          </a:xfrm>
          <a:custGeom>
            <a:avLst/>
            <a:gdLst>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0 w 5760000"/>
              <a:gd name="connsiteY4" fmla="*/ 1045671 h 1045671"/>
              <a:gd name="connsiteX5" fmla="*/ 0 w 5760000"/>
              <a:gd name="connsiteY5" fmla="*/ 0 h 1045671"/>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498475 w 5760000"/>
              <a:gd name="connsiteY4" fmla="*/ 1045671 h 1045671"/>
              <a:gd name="connsiteX5" fmla="*/ 0 w 5760000"/>
              <a:gd name="connsiteY5" fmla="*/ 0 h 104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1045671">
                <a:moveTo>
                  <a:pt x="0" y="0"/>
                </a:moveTo>
                <a:lnTo>
                  <a:pt x="5237165" y="0"/>
                </a:lnTo>
                <a:lnTo>
                  <a:pt x="5760000" y="522836"/>
                </a:lnTo>
                <a:lnTo>
                  <a:pt x="5237165" y="1045671"/>
                </a:lnTo>
                <a:lnTo>
                  <a:pt x="498475" y="104567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1" defTabSz="400050">
              <a:lnSpc>
                <a:spcPct val="90000"/>
              </a:lnSpc>
              <a:spcBef>
                <a:spcPct val="0"/>
              </a:spcBef>
              <a:spcAft>
                <a:spcPct val="15000"/>
              </a:spcAft>
            </a:pPr>
            <a:r>
              <a:rPr lang="fr-FR" sz="1600" b="1" dirty="0">
                <a:latin typeface="Roboto" charset="0"/>
                <a:ea typeface="Roboto" charset="0"/>
                <a:cs typeface="Roboto" charset="0"/>
              </a:rPr>
              <a:t> 1 PRO Equivalent temps plein </a:t>
            </a:r>
            <a:r>
              <a:rPr lang="fr-FR" sz="1600" dirty="0">
                <a:latin typeface="Roboto" charset="0"/>
                <a:ea typeface="Roboto" charset="0"/>
                <a:cs typeface="Roboto" charset="0"/>
              </a:rPr>
              <a:t>(DE ou BE) </a:t>
            </a:r>
            <a:r>
              <a:rPr lang="fr-FR" sz="1600" b="1" dirty="0">
                <a:latin typeface="Roboto" charset="0"/>
                <a:ea typeface="Roboto" charset="0"/>
                <a:cs typeface="Roboto" charset="0"/>
              </a:rPr>
              <a:t>             </a:t>
            </a:r>
          </a:p>
          <a:p>
            <a:pPr marL="0" lvl="1" defTabSz="400050">
              <a:lnSpc>
                <a:spcPct val="90000"/>
              </a:lnSpc>
              <a:spcBef>
                <a:spcPct val="0"/>
              </a:spcBef>
              <a:spcAft>
                <a:spcPct val="15000"/>
              </a:spcAft>
            </a:pPr>
            <a:r>
              <a:rPr lang="fr-FR" sz="1600" dirty="0">
                <a:latin typeface="Roboto" charset="0"/>
                <a:ea typeface="Roboto" charset="0"/>
                <a:cs typeface="Roboto" charset="0"/>
              </a:rPr>
              <a:t>+ Minimum 1 entraîneur diplômé en plus</a:t>
            </a:r>
          </a:p>
          <a:p>
            <a:pPr marL="0" lvl="1" defTabSz="400050">
              <a:lnSpc>
                <a:spcPct val="90000"/>
              </a:lnSpc>
              <a:spcBef>
                <a:spcPct val="0"/>
              </a:spcBef>
              <a:spcAft>
                <a:spcPct val="15000"/>
              </a:spcAft>
            </a:pPr>
            <a:r>
              <a:rPr lang="fr-FR" sz="1600" dirty="0">
                <a:latin typeface="Roboto" charset="0"/>
                <a:ea typeface="Roboto" charset="0"/>
                <a:cs typeface="Roboto" charset="0"/>
              </a:rPr>
              <a:t>      au-delà de 100 licenciés</a:t>
            </a:r>
          </a:p>
        </p:txBody>
      </p:sp>
      <p:sp>
        <p:nvSpPr>
          <p:cNvPr id="38" name="Signalisation droite 37"/>
          <p:cNvSpPr/>
          <p:nvPr/>
        </p:nvSpPr>
        <p:spPr>
          <a:xfrm>
            <a:off x="5568726" y="4863906"/>
            <a:ext cx="5766350" cy="1083359"/>
          </a:xfrm>
          <a:custGeom>
            <a:avLst/>
            <a:gdLst>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0 w 5760000"/>
              <a:gd name="connsiteY4" fmla="*/ 1077009 h 1077009"/>
              <a:gd name="connsiteX5" fmla="*/ 0 w 5760000"/>
              <a:gd name="connsiteY5" fmla="*/ 0 h 1077009"/>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539750 w 5760000"/>
              <a:gd name="connsiteY4" fmla="*/ 1077009 h 1077009"/>
              <a:gd name="connsiteX5" fmla="*/ 0 w 5760000"/>
              <a:gd name="connsiteY5" fmla="*/ 0 h 1077009"/>
              <a:gd name="connsiteX0" fmla="*/ 0 w 5760000"/>
              <a:gd name="connsiteY0" fmla="*/ 0 h 1083359"/>
              <a:gd name="connsiteX1" fmla="*/ 5221496 w 5760000"/>
              <a:gd name="connsiteY1" fmla="*/ 0 h 1083359"/>
              <a:gd name="connsiteX2" fmla="*/ 5760000 w 5760000"/>
              <a:gd name="connsiteY2" fmla="*/ 538505 h 1083359"/>
              <a:gd name="connsiteX3" fmla="*/ 5221496 w 5760000"/>
              <a:gd name="connsiteY3" fmla="*/ 1077009 h 1083359"/>
              <a:gd name="connsiteX4" fmla="*/ 542925 w 5760000"/>
              <a:gd name="connsiteY4" fmla="*/ 1083359 h 1083359"/>
              <a:gd name="connsiteX5" fmla="*/ 0 w 5760000"/>
              <a:gd name="connsiteY5" fmla="*/ 0 h 1083359"/>
              <a:gd name="connsiteX0" fmla="*/ 0 w 5763175"/>
              <a:gd name="connsiteY0" fmla="*/ 6350 h 1083359"/>
              <a:gd name="connsiteX1" fmla="*/ 5224671 w 5763175"/>
              <a:gd name="connsiteY1" fmla="*/ 0 h 1083359"/>
              <a:gd name="connsiteX2" fmla="*/ 5763175 w 5763175"/>
              <a:gd name="connsiteY2" fmla="*/ 538505 h 1083359"/>
              <a:gd name="connsiteX3" fmla="*/ 5224671 w 5763175"/>
              <a:gd name="connsiteY3" fmla="*/ 1077009 h 1083359"/>
              <a:gd name="connsiteX4" fmla="*/ 546100 w 5763175"/>
              <a:gd name="connsiteY4" fmla="*/ 1083359 h 1083359"/>
              <a:gd name="connsiteX5" fmla="*/ 0 w 5763175"/>
              <a:gd name="connsiteY5" fmla="*/ 635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9275 w 5766350"/>
              <a:gd name="connsiteY4" fmla="*/ 1083359 h 1083359"/>
              <a:gd name="connsiteX5" fmla="*/ 0 w 5766350"/>
              <a:gd name="connsiteY5" fmla="*/ 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2790 w 5766350"/>
              <a:gd name="connsiteY4" fmla="*/ 1083359 h 1083359"/>
              <a:gd name="connsiteX5" fmla="*/ 0 w 5766350"/>
              <a:gd name="connsiteY5" fmla="*/ 0 h 108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50" h="1083359">
                <a:moveTo>
                  <a:pt x="0" y="0"/>
                </a:moveTo>
                <a:lnTo>
                  <a:pt x="5227846" y="0"/>
                </a:lnTo>
                <a:lnTo>
                  <a:pt x="5766350" y="538505"/>
                </a:lnTo>
                <a:lnTo>
                  <a:pt x="5227846" y="1077009"/>
                </a:lnTo>
                <a:lnTo>
                  <a:pt x="542790" y="1083359"/>
                </a:lnTo>
                <a:lnTo>
                  <a:pt x="0" y="0"/>
                </a:lnTo>
                <a:close/>
              </a:path>
            </a:pathLst>
          </a:custGeom>
          <a:solidFill>
            <a:srgbClr val="221B0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b="1" dirty="0">
                <a:latin typeface="Roboto" charset="0"/>
                <a:ea typeface="Roboto" charset="0"/>
                <a:cs typeface="Roboto" charset="0"/>
              </a:rPr>
              <a:t>Au moins 1</a:t>
            </a:r>
            <a:r>
              <a:rPr lang="fr-FR" sz="1600" dirty="0">
                <a:latin typeface="Roboto" charset="0"/>
                <a:ea typeface="Roboto" charset="0"/>
                <a:cs typeface="Roboto" charset="0"/>
              </a:rPr>
              <a:t> </a:t>
            </a:r>
            <a:r>
              <a:rPr lang="fr-FR" sz="1600" b="1" dirty="0">
                <a:latin typeface="Roboto" charset="0"/>
                <a:ea typeface="Roboto" charset="0"/>
                <a:cs typeface="Roboto" charset="0"/>
              </a:rPr>
              <a:t>entraîneur diplômé actif</a:t>
            </a:r>
          </a:p>
        </p:txBody>
      </p:sp>
      <p:sp>
        <p:nvSpPr>
          <p:cNvPr id="39" name="Signalisation droite 38"/>
          <p:cNvSpPr/>
          <p:nvPr/>
        </p:nvSpPr>
        <p:spPr>
          <a:xfrm>
            <a:off x="5037623" y="3817070"/>
            <a:ext cx="5945429" cy="972054"/>
          </a:xfrm>
          <a:custGeom>
            <a:avLst/>
            <a:gdLst>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0 w 5760000"/>
              <a:gd name="connsiteY4" fmla="*/ 967990 h 967990"/>
              <a:gd name="connsiteX5" fmla="*/ 0 w 5760000"/>
              <a:gd name="connsiteY5" fmla="*/ 0 h 967990"/>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472811 w 5760000"/>
              <a:gd name="connsiteY4" fmla="*/ 967990 h 967990"/>
              <a:gd name="connsiteX5" fmla="*/ 0 w 5760000"/>
              <a:gd name="connsiteY5" fmla="*/ 0 h 967990"/>
              <a:gd name="connsiteX0" fmla="*/ 0 w 5773381"/>
              <a:gd name="connsiteY0" fmla="*/ 0 h 967990"/>
              <a:gd name="connsiteX1" fmla="*/ 5289386 w 5773381"/>
              <a:gd name="connsiteY1" fmla="*/ 0 h 967990"/>
              <a:gd name="connsiteX2" fmla="*/ 5773381 w 5773381"/>
              <a:gd name="connsiteY2" fmla="*/ 483995 h 967990"/>
              <a:gd name="connsiteX3" fmla="*/ 5289386 w 5773381"/>
              <a:gd name="connsiteY3" fmla="*/ 967990 h 967990"/>
              <a:gd name="connsiteX4" fmla="*/ 486192 w 5773381"/>
              <a:gd name="connsiteY4" fmla="*/ 967990 h 967990"/>
              <a:gd name="connsiteX5" fmla="*/ 0 w 5773381"/>
              <a:gd name="connsiteY5" fmla="*/ 0 h 967990"/>
              <a:gd name="connsiteX0" fmla="*/ 0 w 5773381"/>
              <a:gd name="connsiteY0" fmla="*/ 0 h 972054"/>
              <a:gd name="connsiteX1" fmla="*/ 5289386 w 5773381"/>
              <a:gd name="connsiteY1" fmla="*/ 0 h 972054"/>
              <a:gd name="connsiteX2" fmla="*/ 5773381 w 5773381"/>
              <a:gd name="connsiteY2" fmla="*/ 483995 h 972054"/>
              <a:gd name="connsiteX3" fmla="*/ 5289386 w 5773381"/>
              <a:gd name="connsiteY3" fmla="*/ 967990 h 972054"/>
              <a:gd name="connsiteX4" fmla="*/ 478064 w 5773381"/>
              <a:gd name="connsiteY4" fmla="*/ 972054 h 972054"/>
              <a:gd name="connsiteX5" fmla="*/ 0 w 5773381"/>
              <a:gd name="connsiteY5" fmla="*/ 0 h 9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381" h="972054">
                <a:moveTo>
                  <a:pt x="0" y="0"/>
                </a:moveTo>
                <a:lnTo>
                  <a:pt x="5289386" y="0"/>
                </a:lnTo>
                <a:lnTo>
                  <a:pt x="5773381" y="483995"/>
                </a:lnTo>
                <a:lnTo>
                  <a:pt x="5289386" y="967990"/>
                </a:lnTo>
                <a:lnTo>
                  <a:pt x="478064" y="972054"/>
                </a:lnTo>
                <a:lnTo>
                  <a:pt x="0" y="0"/>
                </a:lnTo>
                <a:close/>
              </a:path>
            </a:pathLst>
          </a:cu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charset="0"/>
                <a:ea typeface="Roboto" charset="0"/>
                <a:cs typeface="Roboto" charset="0"/>
              </a:rPr>
              <a:t>Au moins 1 entraîneur diplômé actif jusqu'à 50 licenciés, </a:t>
            </a:r>
          </a:p>
          <a:p>
            <a:r>
              <a:rPr lang="fr-FR" sz="1600" dirty="0">
                <a:latin typeface="Roboto" charset="0"/>
                <a:ea typeface="Roboto" charset="0"/>
                <a:cs typeface="Roboto" charset="0"/>
              </a:rPr>
              <a:t>2 de 51 à 80, 3 de 81 à 100, 4 de 101 à 150 et 5 au-delà de 150</a:t>
            </a:r>
          </a:p>
        </p:txBody>
      </p:sp>
      <p:pic>
        <p:nvPicPr>
          <p:cNvPr id="13" name="Image 12">
            <a:extLst>
              <a:ext uri="{FF2B5EF4-FFF2-40B4-BE49-F238E27FC236}">
                <a16:creationId xmlns:a16="http://schemas.microsoft.com/office/drawing/2014/main" id="{26FAB762-7F6F-4DED-BFA8-3F86CCD67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000" y="4529391"/>
            <a:ext cx="4514899" cy="1735350"/>
          </a:xfrm>
          <a:prstGeom prst="rect">
            <a:avLst/>
          </a:prstGeom>
        </p:spPr>
      </p:pic>
      <p:pic>
        <p:nvPicPr>
          <p:cNvPr id="14" name="Image 13">
            <a:extLst>
              <a:ext uri="{FF2B5EF4-FFF2-40B4-BE49-F238E27FC236}">
                <a16:creationId xmlns:a16="http://schemas.microsoft.com/office/drawing/2014/main" id="{40FC1B3C-F79A-496F-989F-614AE0405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8623" y="3616555"/>
            <a:ext cx="3351424" cy="1457231"/>
          </a:xfrm>
          <a:prstGeom prst="rect">
            <a:avLst/>
          </a:prstGeom>
        </p:spPr>
      </p:pic>
      <p:pic>
        <p:nvPicPr>
          <p:cNvPr id="15" name="Image 14">
            <a:extLst>
              <a:ext uri="{FF2B5EF4-FFF2-40B4-BE49-F238E27FC236}">
                <a16:creationId xmlns:a16="http://schemas.microsoft.com/office/drawing/2014/main" id="{E41FEC79-2FF0-44BA-93AB-A1983E2B7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523" y="2617286"/>
            <a:ext cx="2229393" cy="1243670"/>
          </a:xfrm>
          <a:prstGeom prst="rect">
            <a:avLst/>
          </a:prstGeom>
        </p:spPr>
      </p:pic>
      <p:pic>
        <p:nvPicPr>
          <p:cNvPr id="16" name="Image 15">
            <a:extLst>
              <a:ext uri="{FF2B5EF4-FFF2-40B4-BE49-F238E27FC236}">
                <a16:creationId xmlns:a16="http://schemas.microsoft.com/office/drawing/2014/main" id="{4E774541-F5EB-43B7-9CB1-F1C5FFAD34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4538" y="1552993"/>
            <a:ext cx="1074156" cy="1119767"/>
          </a:xfrm>
          <a:prstGeom prst="rect">
            <a:avLst/>
          </a:prstGeom>
        </p:spPr>
      </p:pic>
      <p:pic>
        <p:nvPicPr>
          <p:cNvPr id="17" name="Image 16">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38030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fontScale="92500" lnSpcReduction="10000"/>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600" dirty="0">
                <a:latin typeface="Handel" charset="0"/>
                <a:ea typeface="Handel" charset="0"/>
                <a:cs typeface="Handel" charset="0"/>
              </a:rPr>
              <a:t>Encadrement du club </a:t>
            </a:r>
          </a:p>
          <a:p>
            <a:r>
              <a:rPr lang="it-IT" sz="2800" dirty="0">
                <a:latin typeface="Handel" charset="0"/>
                <a:ea typeface="Handel" charset="0"/>
                <a:cs typeface="Handel" charset="0"/>
              </a:rPr>
              <a:t>(actions)</a:t>
            </a:r>
          </a:p>
        </p:txBody>
      </p:sp>
      <p:sp>
        <p:nvSpPr>
          <p:cNvPr id="40" name="Signalisation droite 39"/>
          <p:cNvSpPr/>
          <p:nvPr/>
        </p:nvSpPr>
        <p:spPr>
          <a:xfrm>
            <a:off x="4481150" y="2671522"/>
            <a:ext cx="5775081" cy="1003494"/>
          </a:xfrm>
          <a:custGeom>
            <a:avLst/>
            <a:gdLst>
              <a:gd name="connsiteX0" fmla="*/ 0 w 5760000"/>
              <a:gd name="connsiteY0" fmla="*/ 0 h 990000"/>
              <a:gd name="connsiteX1" fmla="*/ 5265000 w 5760000"/>
              <a:gd name="connsiteY1" fmla="*/ 0 h 990000"/>
              <a:gd name="connsiteX2" fmla="*/ 5760000 w 5760000"/>
              <a:gd name="connsiteY2" fmla="*/ 495000 h 990000"/>
              <a:gd name="connsiteX3" fmla="*/ 5265000 w 5760000"/>
              <a:gd name="connsiteY3" fmla="*/ 990000 h 990000"/>
              <a:gd name="connsiteX4" fmla="*/ 0 w 5760000"/>
              <a:gd name="connsiteY4" fmla="*/ 990000 h 990000"/>
              <a:gd name="connsiteX5" fmla="*/ 0 w 5760000"/>
              <a:gd name="connsiteY5" fmla="*/ 0 h 990000"/>
              <a:gd name="connsiteX0" fmla="*/ 0 w 5760000"/>
              <a:gd name="connsiteY0" fmla="*/ 0 h 997144"/>
              <a:gd name="connsiteX1" fmla="*/ 5265000 w 5760000"/>
              <a:gd name="connsiteY1" fmla="*/ 0 h 997144"/>
              <a:gd name="connsiteX2" fmla="*/ 5760000 w 5760000"/>
              <a:gd name="connsiteY2" fmla="*/ 495000 h 997144"/>
              <a:gd name="connsiteX3" fmla="*/ 5265000 w 5760000"/>
              <a:gd name="connsiteY3" fmla="*/ 990000 h 997144"/>
              <a:gd name="connsiteX4" fmla="*/ 485775 w 5760000"/>
              <a:gd name="connsiteY4" fmla="*/ 997144 h 997144"/>
              <a:gd name="connsiteX5" fmla="*/ 0 w 5760000"/>
              <a:gd name="connsiteY5" fmla="*/ 0 h 997144"/>
              <a:gd name="connsiteX0" fmla="*/ 0 w 5774287"/>
              <a:gd name="connsiteY0" fmla="*/ 7144 h 997144"/>
              <a:gd name="connsiteX1" fmla="*/ 5279287 w 5774287"/>
              <a:gd name="connsiteY1" fmla="*/ 0 h 997144"/>
              <a:gd name="connsiteX2" fmla="*/ 5774287 w 5774287"/>
              <a:gd name="connsiteY2" fmla="*/ 495000 h 997144"/>
              <a:gd name="connsiteX3" fmla="*/ 5279287 w 5774287"/>
              <a:gd name="connsiteY3" fmla="*/ 990000 h 997144"/>
              <a:gd name="connsiteX4" fmla="*/ 500062 w 5774287"/>
              <a:gd name="connsiteY4" fmla="*/ 997144 h 997144"/>
              <a:gd name="connsiteX5" fmla="*/ 0 w 5774287"/>
              <a:gd name="connsiteY5" fmla="*/ 7144 h 997144"/>
              <a:gd name="connsiteX0" fmla="*/ 0 w 5781431"/>
              <a:gd name="connsiteY0" fmla="*/ 0 h 997144"/>
              <a:gd name="connsiteX1" fmla="*/ 5286431 w 5781431"/>
              <a:gd name="connsiteY1" fmla="*/ 0 h 997144"/>
              <a:gd name="connsiteX2" fmla="*/ 5781431 w 5781431"/>
              <a:gd name="connsiteY2" fmla="*/ 495000 h 997144"/>
              <a:gd name="connsiteX3" fmla="*/ 5286431 w 5781431"/>
              <a:gd name="connsiteY3" fmla="*/ 990000 h 997144"/>
              <a:gd name="connsiteX4" fmla="*/ 507206 w 5781431"/>
              <a:gd name="connsiteY4" fmla="*/ 997144 h 997144"/>
              <a:gd name="connsiteX5" fmla="*/ 0 w 5781431"/>
              <a:gd name="connsiteY5" fmla="*/ 0 h 997144"/>
              <a:gd name="connsiteX0" fmla="*/ 0 w 5775081"/>
              <a:gd name="connsiteY0" fmla="*/ 0 h 1003494"/>
              <a:gd name="connsiteX1" fmla="*/ 5280081 w 5775081"/>
              <a:gd name="connsiteY1" fmla="*/ 6350 h 1003494"/>
              <a:gd name="connsiteX2" fmla="*/ 5775081 w 5775081"/>
              <a:gd name="connsiteY2" fmla="*/ 501350 h 1003494"/>
              <a:gd name="connsiteX3" fmla="*/ 5280081 w 5775081"/>
              <a:gd name="connsiteY3" fmla="*/ 996350 h 1003494"/>
              <a:gd name="connsiteX4" fmla="*/ 500856 w 5775081"/>
              <a:gd name="connsiteY4" fmla="*/ 1003494 h 1003494"/>
              <a:gd name="connsiteX5" fmla="*/ 0 w 5775081"/>
              <a:gd name="connsiteY5" fmla="*/ 0 h 10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5081" h="1003494">
                <a:moveTo>
                  <a:pt x="0" y="0"/>
                </a:moveTo>
                <a:lnTo>
                  <a:pt x="5280081" y="6350"/>
                </a:lnTo>
                <a:lnTo>
                  <a:pt x="5775081" y="501350"/>
                </a:lnTo>
                <a:lnTo>
                  <a:pt x="5280081" y="996350"/>
                </a:lnTo>
                <a:lnTo>
                  <a:pt x="500856" y="1003494"/>
                </a:lnTo>
                <a:lnTo>
                  <a:pt x="0" y="0"/>
                </a:lnTo>
                <a:close/>
              </a:path>
            </a:pathLst>
          </a:custGeom>
          <a:solidFill>
            <a:srgbClr val="D8A5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panose="02000000000000000000" pitchFamily="2" charset="0"/>
                <a:ea typeface="Roboto" panose="02000000000000000000" pitchFamily="2" charset="0"/>
              </a:rPr>
              <a:t>Au moins</a:t>
            </a:r>
            <a:r>
              <a:rPr lang="fr-FR" sz="1600" dirty="0">
                <a:latin typeface="Roboto" charset="0"/>
                <a:ea typeface="Roboto" charset="0"/>
                <a:cs typeface="Roboto" charset="0"/>
              </a:rPr>
              <a:t> </a:t>
            </a:r>
            <a:r>
              <a:rPr lang="fr-FR" sz="1600" b="1" dirty="0">
                <a:latin typeface="Roboto" charset="0"/>
                <a:ea typeface="Roboto" charset="0"/>
                <a:cs typeface="Roboto" charset="0"/>
              </a:rPr>
              <a:t>4 séances </a:t>
            </a:r>
            <a:r>
              <a:rPr lang="fr-FR" sz="1600" dirty="0">
                <a:latin typeface="Roboto" charset="0"/>
                <a:ea typeface="Roboto" charset="0"/>
                <a:cs typeface="Roboto" charset="0"/>
              </a:rPr>
              <a:t>encadrées/semaine</a:t>
            </a:r>
          </a:p>
          <a:p>
            <a:r>
              <a:rPr lang="fr-FR" sz="1600" dirty="0">
                <a:latin typeface="Roboto" charset="0"/>
                <a:ea typeface="Roboto" charset="0"/>
                <a:cs typeface="Roboto" charset="0"/>
              </a:rPr>
              <a:t>(2 en apprentissage et 2 en perfectionnement)</a:t>
            </a:r>
          </a:p>
        </p:txBody>
      </p:sp>
      <p:sp>
        <p:nvSpPr>
          <p:cNvPr id="2" name="Signalisation droite 1"/>
          <p:cNvSpPr/>
          <p:nvPr/>
        </p:nvSpPr>
        <p:spPr>
          <a:xfrm>
            <a:off x="3928165" y="1553167"/>
            <a:ext cx="5760000" cy="1045671"/>
          </a:xfrm>
          <a:custGeom>
            <a:avLst/>
            <a:gdLst>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0 w 5760000"/>
              <a:gd name="connsiteY4" fmla="*/ 1045671 h 1045671"/>
              <a:gd name="connsiteX5" fmla="*/ 0 w 5760000"/>
              <a:gd name="connsiteY5" fmla="*/ 0 h 1045671"/>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498475 w 5760000"/>
              <a:gd name="connsiteY4" fmla="*/ 1045671 h 1045671"/>
              <a:gd name="connsiteX5" fmla="*/ 0 w 5760000"/>
              <a:gd name="connsiteY5" fmla="*/ 0 h 104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1045671">
                <a:moveTo>
                  <a:pt x="0" y="0"/>
                </a:moveTo>
                <a:lnTo>
                  <a:pt x="5237165" y="0"/>
                </a:lnTo>
                <a:lnTo>
                  <a:pt x="5760000" y="522836"/>
                </a:lnTo>
                <a:lnTo>
                  <a:pt x="5237165" y="1045671"/>
                </a:lnTo>
                <a:lnTo>
                  <a:pt x="498475" y="104567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panose="02000000000000000000" pitchFamily="2" charset="0"/>
                <a:ea typeface="Roboto" panose="02000000000000000000" pitchFamily="2" charset="0"/>
              </a:rPr>
              <a:t>Au moins</a:t>
            </a:r>
            <a:r>
              <a:rPr lang="fr-FR" sz="1600" dirty="0">
                <a:latin typeface="Roboto" charset="0"/>
                <a:ea typeface="Roboto" charset="0"/>
                <a:cs typeface="Roboto" charset="0"/>
              </a:rPr>
              <a:t> </a:t>
            </a:r>
            <a:r>
              <a:rPr lang="fr-FR" sz="1600" b="1" dirty="0">
                <a:latin typeface="Roboto" charset="0"/>
                <a:ea typeface="Roboto" charset="0"/>
                <a:cs typeface="Roboto" charset="0"/>
              </a:rPr>
              <a:t>4 séances </a:t>
            </a:r>
            <a:r>
              <a:rPr lang="fr-FR" sz="1600" dirty="0">
                <a:latin typeface="Roboto" charset="0"/>
                <a:ea typeface="Roboto" charset="0"/>
                <a:cs typeface="Roboto" charset="0"/>
              </a:rPr>
              <a:t>encadrées/semaine</a:t>
            </a:r>
          </a:p>
          <a:p>
            <a:r>
              <a:rPr lang="fr-FR" sz="1600" dirty="0">
                <a:latin typeface="Roboto" charset="0"/>
                <a:ea typeface="Roboto" charset="0"/>
                <a:cs typeface="Roboto" charset="0"/>
              </a:rPr>
              <a:t>(2 en apprentissage et 2 en perfectionnement)</a:t>
            </a:r>
          </a:p>
          <a:p>
            <a:r>
              <a:rPr lang="fr-FR" sz="1600" dirty="0">
                <a:latin typeface="Roboto" charset="0"/>
                <a:ea typeface="Roboto" charset="0"/>
                <a:cs typeface="Roboto" charset="0"/>
              </a:rPr>
              <a:t>		        </a:t>
            </a:r>
            <a:r>
              <a:rPr lang="fr-FR" sz="1600" b="1" dirty="0">
                <a:latin typeface="Roboto" charset="0"/>
                <a:ea typeface="Roboto" charset="0"/>
                <a:cs typeface="Roboto" charset="0"/>
              </a:rPr>
              <a:t> +</a:t>
            </a:r>
          </a:p>
          <a:p>
            <a:pPr marL="0" lvl="1" defTabSz="400050">
              <a:lnSpc>
                <a:spcPct val="90000"/>
              </a:lnSpc>
              <a:spcBef>
                <a:spcPct val="0"/>
              </a:spcBef>
              <a:spcAft>
                <a:spcPct val="15000"/>
              </a:spcAft>
            </a:pPr>
            <a:r>
              <a:rPr lang="fr-FR" sz="1600" dirty="0">
                <a:latin typeface="Roboto" charset="0"/>
                <a:ea typeface="Roboto" charset="0"/>
                <a:cs typeface="Roboto" charset="0"/>
              </a:rPr>
              <a:t> </a:t>
            </a:r>
            <a:r>
              <a:rPr lang="fr-FR" sz="1600" dirty="0">
                <a:latin typeface="Roboto" panose="02000000000000000000" pitchFamily="2" charset="0"/>
                <a:ea typeface="Roboto" panose="02000000000000000000" pitchFamily="2" charset="0"/>
              </a:rPr>
              <a:t>Au moins</a:t>
            </a:r>
            <a:r>
              <a:rPr lang="fr-FR" sz="1600" dirty="0">
                <a:latin typeface="Roboto" charset="0"/>
                <a:ea typeface="Roboto" charset="0"/>
                <a:cs typeface="Roboto" charset="0"/>
              </a:rPr>
              <a:t> 1 séance poussins spécifique/semaine</a:t>
            </a:r>
          </a:p>
        </p:txBody>
      </p:sp>
      <p:sp>
        <p:nvSpPr>
          <p:cNvPr id="38" name="Signalisation droite 37"/>
          <p:cNvSpPr/>
          <p:nvPr/>
        </p:nvSpPr>
        <p:spPr>
          <a:xfrm>
            <a:off x="5568726" y="4858913"/>
            <a:ext cx="5766350" cy="1083359"/>
          </a:xfrm>
          <a:custGeom>
            <a:avLst/>
            <a:gdLst>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0 w 5760000"/>
              <a:gd name="connsiteY4" fmla="*/ 1077009 h 1077009"/>
              <a:gd name="connsiteX5" fmla="*/ 0 w 5760000"/>
              <a:gd name="connsiteY5" fmla="*/ 0 h 1077009"/>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539750 w 5760000"/>
              <a:gd name="connsiteY4" fmla="*/ 1077009 h 1077009"/>
              <a:gd name="connsiteX5" fmla="*/ 0 w 5760000"/>
              <a:gd name="connsiteY5" fmla="*/ 0 h 1077009"/>
              <a:gd name="connsiteX0" fmla="*/ 0 w 5760000"/>
              <a:gd name="connsiteY0" fmla="*/ 0 h 1083359"/>
              <a:gd name="connsiteX1" fmla="*/ 5221496 w 5760000"/>
              <a:gd name="connsiteY1" fmla="*/ 0 h 1083359"/>
              <a:gd name="connsiteX2" fmla="*/ 5760000 w 5760000"/>
              <a:gd name="connsiteY2" fmla="*/ 538505 h 1083359"/>
              <a:gd name="connsiteX3" fmla="*/ 5221496 w 5760000"/>
              <a:gd name="connsiteY3" fmla="*/ 1077009 h 1083359"/>
              <a:gd name="connsiteX4" fmla="*/ 542925 w 5760000"/>
              <a:gd name="connsiteY4" fmla="*/ 1083359 h 1083359"/>
              <a:gd name="connsiteX5" fmla="*/ 0 w 5760000"/>
              <a:gd name="connsiteY5" fmla="*/ 0 h 1083359"/>
              <a:gd name="connsiteX0" fmla="*/ 0 w 5763175"/>
              <a:gd name="connsiteY0" fmla="*/ 6350 h 1083359"/>
              <a:gd name="connsiteX1" fmla="*/ 5224671 w 5763175"/>
              <a:gd name="connsiteY1" fmla="*/ 0 h 1083359"/>
              <a:gd name="connsiteX2" fmla="*/ 5763175 w 5763175"/>
              <a:gd name="connsiteY2" fmla="*/ 538505 h 1083359"/>
              <a:gd name="connsiteX3" fmla="*/ 5224671 w 5763175"/>
              <a:gd name="connsiteY3" fmla="*/ 1077009 h 1083359"/>
              <a:gd name="connsiteX4" fmla="*/ 546100 w 5763175"/>
              <a:gd name="connsiteY4" fmla="*/ 1083359 h 1083359"/>
              <a:gd name="connsiteX5" fmla="*/ 0 w 5763175"/>
              <a:gd name="connsiteY5" fmla="*/ 635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9275 w 5766350"/>
              <a:gd name="connsiteY4" fmla="*/ 1083359 h 1083359"/>
              <a:gd name="connsiteX5" fmla="*/ 0 w 5766350"/>
              <a:gd name="connsiteY5" fmla="*/ 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2790 w 5766350"/>
              <a:gd name="connsiteY4" fmla="*/ 1083359 h 1083359"/>
              <a:gd name="connsiteX5" fmla="*/ 0 w 5766350"/>
              <a:gd name="connsiteY5" fmla="*/ 0 h 108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50" h="1083359">
                <a:moveTo>
                  <a:pt x="0" y="0"/>
                </a:moveTo>
                <a:lnTo>
                  <a:pt x="5227846" y="0"/>
                </a:lnTo>
                <a:lnTo>
                  <a:pt x="5766350" y="538505"/>
                </a:lnTo>
                <a:lnTo>
                  <a:pt x="5227846" y="1077009"/>
                </a:lnTo>
                <a:lnTo>
                  <a:pt x="542790" y="1083359"/>
                </a:lnTo>
                <a:lnTo>
                  <a:pt x="0" y="0"/>
                </a:lnTo>
                <a:close/>
              </a:path>
            </a:pathLst>
          </a:custGeom>
          <a:solidFill>
            <a:srgbClr val="221B0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panose="02000000000000000000" pitchFamily="2" charset="0"/>
                <a:ea typeface="Roboto" panose="02000000000000000000" pitchFamily="2" charset="0"/>
              </a:rPr>
              <a:t>Au moins </a:t>
            </a:r>
            <a:r>
              <a:rPr lang="fr-FR" sz="1600" b="1" dirty="0">
                <a:latin typeface="Roboto" panose="02000000000000000000" pitchFamily="2" charset="0"/>
                <a:ea typeface="Roboto" panose="02000000000000000000" pitchFamily="2" charset="0"/>
              </a:rPr>
              <a:t>1 séance encadrée/semaine </a:t>
            </a:r>
            <a:r>
              <a:rPr lang="fr-FR" sz="1600" dirty="0">
                <a:latin typeface="Roboto" panose="02000000000000000000" pitchFamily="2" charset="0"/>
                <a:ea typeface="Roboto" panose="02000000000000000000" pitchFamily="2" charset="0"/>
              </a:rPr>
              <a:t>(apprentissage)</a:t>
            </a:r>
            <a:endParaRPr lang="fr-FR" sz="1600" b="1" dirty="0">
              <a:latin typeface="Roboto" panose="02000000000000000000" pitchFamily="2" charset="0"/>
              <a:ea typeface="Roboto" panose="02000000000000000000" pitchFamily="2" charset="0"/>
            </a:endParaRPr>
          </a:p>
        </p:txBody>
      </p:sp>
      <p:sp>
        <p:nvSpPr>
          <p:cNvPr id="39" name="Signalisation droite 38"/>
          <p:cNvSpPr/>
          <p:nvPr/>
        </p:nvSpPr>
        <p:spPr>
          <a:xfrm>
            <a:off x="5048639" y="3811221"/>
            <a:ext cx="5773381" cy="972054"/>
          </a:xfrm>
          <a:custGeom>
            <a:avLst/>
            <a:gdLst>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0 w 5760000"/>
              <a:gd name="connsiteY4" fmla="*/ 967990 h 967990"/>
              <a:gd name="connsiteX5" fmla="*/ 0 w 5760000"/>
              <a:gd name="connsiteY5" fmla="*/ 0 h 967990"/>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472811 w 5760000"/>
              <a:gd name="connsiteY4" fmla="*/ 967990 h 967990"/>
              <a:gd name="connsiteX5" fmla="*/ 0 w 5760000"/>
              <a:gd name="connsiteY5" fmla="*/ 0 h 967990"/>
              <a:gd name="connsiteX0" fmla="*/ 0 w 5773381"/>
              <a:gd name="connsiteY0" fmla="*/ 0 h 967990"/>
              <a:gd name="connsiteX1" fmla="*/ 5289386 w 5773381"/>
              <a:gd name="connsiteY1" fmla="*/ 0 h 967990"/>
              <a:gd name="connsiteX2" fmla="*/ 5773381 w 5773381"/>
              <a:gd name="connsiteY2" fmla="*/ 483995 h 967990"/>
              <a:gd name="connsiteX3" fmla="*/ 5289386 w 5773381"/>
              <a:gd name="connsiteY3" fmla="*/ 967990 h 967990"/>
              <a:gd name="connsiteX4" fmla="*/ 486192 w 5773381"/>
              <a:gd name="connsiteY4" fmla="*/ 967990 h 967990"/>
              <a:gd name="connsiteX5" fmla="*/ 0 w 5773381"/>
              <a:gd name="connsiteY5" fmla="*/ 0 h 967990"/>
              <a:gd name="connsiteX0" fmla="*/ 0 w 5773381"/>
              <a:gd name="connsiteY0" fmla="*/ 0 h 972054"/>
              <a:gd name="connsiteX1" fmla="*/ 5289386 w 5773381"/>
              <a:gd name="connsiteY1" fmla="*/ 0 h 972054"/>
              <a:gd name="connsiteX2" fmla="*/ 5773381 w 5773381"/>
              <a:gd name="connsiteY2" fmla="*/ 483995 h 972054"/>
              <a:gd name="connsiteX3" fmla="*/ 5289386 w 5773381"/>
              <a:gd name="connsiteY3" fmla="*/ 967990 h 972054"/>
              <a:gd name="connsiteX4" fmla="*/ 478064 w 5773381"/>
              <a:gd name="connsiteY4" fmla="*/ 972054 h 972054"/>
              <a:gd name="connsiteX5" fmla="*/ 0 w 5773381"/>
              <a:gd name="connsiteY5" fmla="*/ 0 h 9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381" h="972054">
                <a:moveTo>
                  <a:pt x="0" y="0"/>
                </a:moveTo>
                <a:lnTo>
                  <a:pt x="5289386" y="0"/>
                </a:lnTo>
                <a:lnTo>
                  <a:pt x="5773381" y="483995"/>
                </a:lnTo>
                <a:lnTo>
                  <a:pt x="5289386" y="967990"/>
                </a:lnTo>
                <a:lnTo>
                  <a:pt x="478064" y="972054"/>
                </a:lnTo>
                <a:lnTo>
                  <a:pt x="0" y="0"/>
                </a:lnTo>
                <a:close/>
              </a:path>
            </a:pathLst>
          </a:cu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dirty="0">
                <a:latin typeface="Roboto" panose="02000000000000000000" pitchFamily="2" charset="0"/>
                <a:ea typeface="Roboto" panose="02000000000000000000" pitchFamily="2" charset="0"/>
              </a:rPr>
              <a:t>Au moins</a:t>
            </a:r>
            <a:r>
              <a:rPr lang="fr-FR" sz="1600" dirty="0">
                <a:latin typeface="Roboto" charset="0"/>
                <a:ea typeface="Roboto" charset="0"/>
                <a:cs typeface="Roboto" charset="0"/>
              </a:rPr>
              <a:t> </a:t>
            </a:r>
            <a:r>
              <a:rPr lang="fr-FR" sz="1600" b="1" dirty="0">
                <a:latin typeface="Roboto" charset="0"/>
                <a:ea typeface="Roboto" charset="0"/>
                <a:cs typeface="Roboto" charset="0"/>
              </a:rPr>
              <a:t>2 séances encadrées </a:t>
            </a:r>
            <a:r>
              <a:rPr lang="fr-FR" sz="1600" dirty="0">
                <a:latin typeface="Roboto" charset="0"/>
                <a:ea typeface="Roboto" charset="0"/>
                <a:cs typeface="Roboto" charset="0"/>
              </a:rPr>
              <a:t>par un </a:t>
            </a:r>
            <a:r>
              <a:rPr lang="fr-FR" sz="1600" b="1" dirty="0">
                <a:latin typeface="Roboto" charset="0"/>
                <a:ea typeface="Roboto" charset="0"/>
                <a:cs typeface="Roboto" charset="0"/>
              </a:rPr>
              <a:t>entraîneur actif</a:t>
            </a:r>
            <a:r>
              <a:rPr lang="fr-FR" sz="1600" dirty="0">
                <a:latin typeface="Roboto" charset="0"/>
                <a:ea typeface="Roboto" charset="0"/>
                <a:cs typeface="Roboto" charset="0"/>
              </a:rPr>
              <a:t>/semaine </a:t>
            </a:r>
          </a:p>
          <a:p>
            <a:r>
              <a:rPr lang="fr-FR" sz="1600" dirty="0">
                <a:latin typeface="Roboto" charset="0"/>
                <a:ea typeface="Roboto" charset="0"/>
                <a:cs typeface="Roboto" charset="0"/>
              </a:rPr>
              <a:t>( 1 apprentissage + 1 perfectionnement)</a:t>
            </a:r>
          </a:p>
        </p:txBody>
      </p:sp>
      <p:pic>
        <p:nvPicPr>
          <p:cNvPr id="13" name="Image 12">
            <a:extLst>
              <a:ext uri="{FF2B5EF4-FFF2-40B4-BE49-F238E27FC236}">
                <a16:creationId xmlns:a16="http://schemas.microsoft.com/office/drawing/2014/main" id="{0CE0AAC4-FEC3-4C9D-9970-D5308D32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000" y="4524398"/>
            <a:ext cx="4514899" cy="1735350"/>
          </a:xfrm>
          <a:prstGeom prst="rect">
            <a:avLst/>
          </a:prstGeom>
        </p:spPr>
      </p:pic>
      <p:pic>
        <p:nvPicPr>
          <p:cNvPr id="14" name="Image 13">
            <a:extLst>
              <a:ext uri="{FF2B5EF4-FFF2-40B4-BE49-F238E27FC236}">
                <a16:creationId xmlns:a16="http://schemas.microsoft.com/office/drawing/2014/main" id="{5C924786-C1FC-4E25-AEED-0AF8F7EC99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8623" y="3611562"/>
            <a:ext cx="3351424" cy="1457231"/>
          </a:xfrm>
          <a:prstGeom prst="rect">
            <a:avLst/>
          </a:prstGeom>
        </p:spPr>
      </p:pic>
      <p:pic>
        <p:nvPicPr>
          <p:cNvPr id="15" name="Image 14">
            <a:extLst>
              <a:ext uri="{FF2B5EF4-FFF2-40B4-BE49-F238E27FC236}">
                <a16:creationId xmlns:a16="http://schemas.microsoft.com/office/drawing/2014/main" id="{FB53DC82-37C5-46A7-A816-F0CCD2BB0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523" y="2612293"/>
            <a:ext cx="2229393" cy="1243670"/>
          </a:xfrm>
          <a:prstGeom prst="rect">
            <a:avLst/>
          </a:prstGeom>
        </p:spPr>
      </p:pic>
      <p:pic>
        <p:nvPicPr>
          <p:cNvPr id="16" name="Image 15">
            <a:extLst>
              <a:ext uri="{FF2B5EF4-FFF2-40B4-BE49-F238E27FC236}">
                <a16:creationId xmlns:a16="http://schemas.microsoft.com/office/drawing/2014/main" id="{D8AED944-DC77-4586-82BF-C1A038F5F9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4538" y="1548000"/>
            <a:ext cx="1074156" cy="1119767"/>
          </a:xfrm>
          <a:prstGeom prst="rect">
            <a:avLst/>
          </a:prstGeom>
        </p:spPr>
      </p:pic>
      <p:pic>
        <p:nvPicPr>
          <p:cNvPr id="17" name="Image 16">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122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Sportif</a:t>
            </a:r>
            <a:endParaRPr lang="it-IT" sz="3200" dirty="0">
              <a:latin typeface="Handel" charset="0"/>
              <a:ea typeface="Handel" charset="0"/>
              <a:cs typeface="Handel" charset="0"/>
            </a:endParaRPr>
          </a:p>
        </p:txBody>
      </p:sp>
      <p:sp>
        <p:nvSpPr>
          <p:cNvPr id="40" name="Signalisation droite 39"/>
          <p:cNvSpPr/>
          <p:nvPr/>
        </p:nvSpPr>
        <p:spPr>
          <a:xfrm>
            <a:off x="4472236" y="2670846"/>
            <a:ext cx="5775081" cy="1003494"/>
          </a:xfrm>
          <a:custGeom>
            <a:avLst/>
            <a:gdLst>
              <a:gd name="connsiteX0" fmla="*/ 0 w 5760000"/>
              <a:gd name="connsiteY0" fmla="*/ 0 h 990000"/>
              <a:gd name="connsiteX1" fmla="*/ 5265000 w 5760000"/>
              <a:gd name="connsiteY1" fmla="*/ 0 h 990000"/>
              <a:gd name="connsiteX2" fmla="*/ 5760000 w 5760000"/>
              <a:gd name="connsiteY2" fmla="*/ 495000 h 990000"/>
              <a:gd name="connsiteX3" fmla="*/ 5265000 w 5760000"/>
              <a:gd name="connsiteY3" fmla="*/ 990000 h 990000"/>
              <a:gd name="connsiteX4" fmla="*/ 0 w 5760000"/>
              <a:gd name="connsiteY4" fmla="*/ 990000 h 990000"/>
              <a:gd name="connsiteX5" fmla="*/ 0 w 5760000"/>
              <a:gd name="connsiteY5" fmla="*/ 0 h 990000"/>
              <a:gd name="connsiteX0" fmla="*/ 0 w 5760000"/>
              <a:gd name="connsiteY0" fmla="*/ 0 h 997144"/>
              <a:gd name="connsiteX1" fmla="*/ 5265000 w 5760000"/>
              <a:gd name="connsiteY1" fmla="*/ 0 h 997144"/>
              <a:gd name="connsiteX2" fmla="*/ 5760000 w 5760000"/>
              <a:gd name="connsiteY2" fmla="*/ 495000 h 997144"/>
              <a:gd name="connsiteX3" fmla="*/ 5265000 w 5760000"/>
              <a:gd name="connsiteY3" fmla="*/ 990000 h 997144"/>
              <a:gd name="connsiteX4" fmla="*/ 485775 w 5760000"/>
              <a:gd name="connsiteY4" fmla="*/ 997144 h 997144"/>
              <a:gd name="connsiteX5" fmla="*/ 0 w 5760000"/>
              <a:gd name="connsiteY5" fmla="*/ 0 h 997144"/>
              <a:gd name="connsiteX0" fmla="*/ 0 w 5774287"/>
              <a:gd name="connsiteY0" fmla="*/ 7144 h 997144"/>
              <a:gd name="connsiteX1" fmla="*/ 5279287 w 5774287"/>
              <a:gd name="connsiteY1" fmla="*/ 0 h 997144"/>
              <a:gd name="connsiteX2" fmla="*/ 5774287 w 5774287"/>
              <a:gd name="connsiteY2" fmla="*/ 495000 h 997144"/>
              <a:gd name="connsiteX3" fmla="*/ 5279287 w 5774287"/>
              <a:gd name="connsiteY3" fmla="*/ 990000 h 997144"/>
              <a:gd name="connsiteX4" fmla="*/ 500062 w 5774287"/>
              <a:gd name="connsiteY4" fmla="*/ 997144 h 997144"/>
              <a:gd name="connsiteX5" fmla="*/ 0 w 5774287"/>
              <a:gd name="connsiteY5" fmla="*/ 7144 h 997144"/>
              <a:gd name="connsiteX0" fmla="*/ 0 w 5781431"/>
              <a:gd name="connsiteY0" fmla="*/ 0 h 997144"/>
              <a:gd name="connsiteX1" fmla="*/ 5286431 w 5781431"/>
              <a:gd name="connsiteY1" fmla="*/ 0 h 997144"/>
              <a:gd name="connsiteX2" fmla="*/ 5781431 w 5781431"/>
              <a:gd name="connsiteY2" fmla="*/ 495000 h 997144"/>
              <a:gd name="connsiteX3" fmla="*/ 5286431 w 5781431"/>
              <a:gd name="connsiteY3" fmla="*/ 990000 h 997144"/>
              <a:gd name="connsiteX4" fmla="*/ 507206 w 5781431"/>
              <a:gd name="connsiteY4" fmla="*/ 997144 h 997144"/>
              <a:gd name="connsiteX5" fmla="*/ 0 w 5781431"/>
              <a:gd name="connsiteY5" fmla="*/ 0 h 997144"/>
              <a:gd name="connsiteX0" fmla="*/ 0 w 5775081"/>
              <a:gd name="connsiteY0" fmla="*/ 0 h 1003494"/>
              <a:gd name="connsiteX1" fmla="*/ 5280081 w 5775081"/>
              <a:gd name="connsiteY1" fmla="*/ 6350 h 1003494"/>
              <a:gd name="connsiteX2" fmla="*/ 5775081 w 5775081"/>
              <a:gd name="connsiteY2" fmla="*/ 501350 h 1003494"/>
              <a:gd name="connsiteX3" fmla="*/ 5280081 w 5775081"/>
              <a:gd name="connsiteY3" fmla="*/ 996350 h 1003494"/>
              <a:gd name="connsiteX4" fmla="*/ 500856 w 5775081"/>
              <a:gd name="connsiteY4" fmla="*/ 1003494 h 1003494"/>
              <a:gd name="connsiteX5" fmla="*/ 0 w 5775081"/>
              <a:gd name="connsiteY5" fmla="*/ 0 h 10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5081" h="1003494">
                <a:moveTo>
                  <a:pt x="0" y="0"/>
                </a:moveTo>
                <a:lnTo>
                  <a:pt x="5280081" y="6350"/>
                </a:lnTo>
                <a:lnTo>
                  <a:pt x="5775081" y="501350"/>
                </a:lnTo>
                <a:lnTo>
                  <a:pt x="5280081" y="996350"/>
                </a:lnTo>
                <a:lnTo>
                  <a:pt x="500856" y="1003494"/>
                </a:lnTo>
                <a:lnTo>
                  <a:pt x="0" y="0"/>
                </a:lnTo>
                <a:close/>
              </a:path>
            </a:pathLst>
          </a:custGeom>
          <a:solidFill>
            <a:srgbClr val="D8A5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b="1" dirty="0">
                <a:latin typeface="Roboto" charset="0"/>
                <a:ea typeface="Roboto" charset="0"/>
                <a:cs typeface="Roboto" charset="0"/>
              </a:rPr>
              <a:t>Niveau national </a:t>
            </a:r>
            <a:endParaRPr lang="fr-FR" sz="1600" dirty="0">
              <a:latin typeface="Roboto" charset="0"/>
              <a:ea typeface="Roboto" charset="0"/>
              <a:cs typeface="Roboto" charset="0"/>
            </a:endParaRPr>
          </a:p>
          <a:p>
            <a:r>
              <a:rPr lang="fr-FR" sz="1600" dirty="0">
                <a:latin typeface="Roboto" charset="0"/>
                <a:ea typeface="Roboto" charset="0"/>
                <a:cs typeface="Roboto" charset="0"/>
              </a:rPr>
              <a:t>4 </a:t>
            </a:r>
            <a:r>
              <a:rPr lang="fr-FR" sz="1600" dirty="0" err="1">
                <a:latin typeface="Roboto" charset="0"/>
                <a:ea typeface="Roboto" charset="0"/>
                <a:cs typeface="Roboto" charset="0"/>
              </a:rPr>
              <a:t>indiv</a:t>
            </a:r>
            <a:r>
              <a:rPr lang="fr-FR" sz="1600" dirty="0">
                <a:latin typeface="Roboto" charset="0"/>
                <a:ea typeface="Roboto" charset="0"/>
                <a:cs typeface="Roboto" charset="0"/>
              </a:rPr>
              <a:t> ou 1 équipe en championnat/ coupe de France ou finale DR </a:t>
            </a:r>
            <a:r>
              <a:rPr lang="fr-FR" sz="1600" b="1" dirty="0">
                <a:latin typeface="Roboto" charset="0"/>
                <a:ea typeface="Roboto" charset="0"/>
                <a:cs typeface="Roboto" charset="0"/>
              </a:rPr>
              <a:t>+</a:t>
            </a:r>
            <a:r>
              <a:rPr lang="fr-FR" sz="1600" dirty="0">
                <a:latin typeface="Roboto" charset="0"/>
                <a:ea typeface="Roboto" charset="0"/>
                <a:cs typeface="Roboto" charset="0"/>
              </a:rPr>
              <a:t> </a:t>
            </a:r>
            <a:r>
              <a:rPr lang="fr-FR" sz="1600" b="1" dirty="0">
                <a:latin typeface="Roboto" charset="0"/>
                <a:ea typeface="Roboto" charset="0"/>
                <a:cs typeface="Roboto" charset="0"/>
              </a:rPr>
              <a:t>au moins</a:t>
            </a:r>
            <a:r>
              <a:rPr lang="fr-FR" sz="1600" dirty="0">
                <a:latin typeface="Roboto" charset="0"/>
                <a:ea typeface="Roboto" charset="0"/>
                <a:cs typeface="Roboto" charset="0"/>
              </a:rPr>
              <a:t> </a:t>
            </a:r>
            <a:r>
              <a:rPr lang="fr-FR" sz="1600" b="1" dirty="0">
                <a:latin typeface="Roboto" charset="0"/>
                <a:ea typeface="Roboto" charset="0"/>
                <a:cs typeface="Roboto" charset="0"/>
              </a:rPr>
              <a:t>4 jeunes </a:t>
            </a:r>
            <a:r>
              <a:rPr lang="fr-FR" sz="1600" dirty="0">
                <a:latin typeface="Roboto" charset="0"/>
                <a:ea typeface="Roboto" charset="0"/>
                <a:cs typeface="Roboto" charset="0"/>
              </a:rPr>
              <a:t>ayant fait 3 compétitions en extérieur (même discipline)</a:t>
            </a:r>
          </a:p>
        </p:txBody>
      </p:sp>
      <p:sp>
        <p:nvSpPr>
          <p:cNvPr id="2" name="Signalisation droite 1"/>
          <p:cNvSpPr/>
          <p:nvPr/>
        </p:nvSpPr>
        <p:spPr>
          <a:xfrm>
            <a:off x="3926285" y="1552491"/>
            <a:ext cx="5760000" cy="1045671"/>
          </a:xfrm>
          <a:custGeom>
            <a:avLst/>
            <a:gdLst>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0 w 5760000"/>
              <a:gd name="connsiteY4" fmla="*/ 1045671 h 1045671"/>
              <a:gd name="connsiteX5" fmla="*/ 0 w 5760000"/>
              <a:gd name="connsiteY5" fmla="*/ 0 h 1045671"/>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498475 w 5760000"/>
              <a:gd name="connsiteY4" fmla="*/ 1045671 h 1045671"/>
              <a:gd name="connsiteX5" fmla="*/ 0 w 5760000"/>
              <a:gd name="connsiteY5" fmla="*/ 0 h 104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1045671">
                <a:moveTo>
                  <a:pt x="0" y="0"/>
                </a:moveTo>
                <a:lnTo>
                  <a:pt x="5237165" y="0"/>
                </a:lnTo>
                <a:lnTo>
                  <a:pt x="5760000" y="522836"/>
                </a:lnTo>
                <a:lnTo>
                  <a:pt x="5237165" y="1045671"/>
                </a:lnTo>
                <a:lnTo>
                  <a:pt x="498475" y="104567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1" defTabSz="400050">
              <a:lnSpc>
                <a:spcPct val="90000"/>
              </a:lnSpc>
              <a:spcBef>
                <a:spcPct val="0"/>
              </a:spcBef>
              <a:spcAft>
                <a:spcPct val="15000"/>
              </a:spcAft>
            </a:pPr>
            <a:r>
              <a:rPr lang="fr-FR" sz="1600" b="1" dirty="0">
                <a:latin typeface="Roboto" charset="0"/>
                <a:ea typeface="Roboto" charset="0"/>
                <a:cs typeface="Roboto" charset="0"/>
              </a:rPr>
              <a:t>Une équipe jeune </a:t>
            </a:r>
            <a:r>
              <a:rPr lang="fr-FR" sz="1600" dirty="0">
                <a:latin typeface="Roboto" charset="0"/>
                <a:ea typeface="Roboto" charset="0"/>
                <a:cs typeface="Roboto" charset="0"/>
              </a:rPr>
              <a:t>au classement national Tir à l’arc Extérieur  (TAE international)                   </a:t>
            </a:r>
          </a:p>
          <a:p>
            <a:pPr marL="0" lvl="1" defTabSz="400050">
              <a:lnSpc>
                <a:spcPct val="90000"/>
              </a:lnSpc>
              <a:spcBef>
                <a:spcPct val="0"/>
              </a:spcBef>
              <a:spcAft>
                <a:spcPct val="15000"/>
              </a:spcAft>
            </a:pPr>
            <a:r>
              <a:rPr lang="fr-FR" sz="1600" b="1" dirty="0">
                <a:latin typeface="Roboto" charset="0"/>
                <a:ea typeface="Roboto" charset="0"/>
                <a:cs typeface="Roboto" charset="0"/>
              </a:rPr>
              <a:t>+</a:t>
            </a:r>
            <a:r>
              <a:rPr lang="fr-FR" sz="1600" dirty="0">
                <a:latin typeface="Roboto" charset="0"/>
                <a:ea typeface="Roboto" charset="0"/>
                <a:cs typeface="Roboto" charset="0"/>
              </a:rPr>
              <a:t> Minimum une équipe en division 1 (classique ou poulies)</a:t>
            </a:r>
          </a:p>
        </p:txBody>
      </p:sp>
      <p:sp>
        <p:nvSpPr>
          <p:cNvPr id="38" name="Signalisation droite 37"/>
          <p:cNvSpPr/>
          <p:nvPr/>
        </p:nvSpPr>
        <p:spPr>
          <a:xfrm>
            <a:off x="5559812" y="4858237"/>
            <a:ext cx="5766350" cy="1083359"/>
          </a:xfrm>
          <a:custGeom>
            <a:avLst/>
            <a:gdLst>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0 w 5760000"/>
              <a:gd name="connsiteY4" fmla="*/ 1077009 h 1077009"/>
              <a:gd name="connsiteX5" fmla="*/ 0 w 5760000"/>
              <a:gd name="connsiteY5" fmla="*/ 0 h 1077009"/>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539750 w 5760000"/>
              <a:gd name="connsiteY4" fmla="*/ 1077009 h 1077009"/>
              <a:gd name="connsiteX5" fmla="*/ 0 w 5760000"/>
              <a:gd name="connsiteY5" fmla="*/ 0 h 1077009"/>
              <a:gd name="connsiteX0" fmla="*/ 0 w 5760000"/>
              <a:gd name="connsiteY0" fmla="*/ 0 h 1083359"/>
              <a:gd name="connsiteX1" fmla="*/ 5221496 w 5760000"/>
              <a:gd name="connsiteY1" fmla="*/ 0 h 1083359"/>
              <a:gd name="connsiteX2" fmla="*/ 5760000 w 5760000"/>
              <a:gd name="connsiteY2" fmla="*/ 538505 h 1083359"/>
              <a:gd name="connsiteX3" fmla="*/ 5221496 w 5760000"/>
              <a:gd name="connsiteY3" fmla="*/ 1077009 h 1083359"/>
              <a:gd name="connsiteX4" fmla="*/ 542925 w 5760000"/>
              <a:gd name="connsiteY4" fmla="*/ 1083359 h 1083359"/>
              <a:gd name="connsiteX5" fmla="*/ 0 w 5760000"/>
              <a:gd name="connsiteY5" fmla="*/ 0 h 1083359"/>
              <a:gd name="connsiteX0" fmla="*/ 0 w 5763175"/>
              <a:gd name="connsiteY0" fmla="*/ 6350 h 1083359"/>
              <a:gd name="connsiteX1" fmla="*/ 5224671 w 5763175"/>
              <a:gd name="connsiteY1" fmla="*/ 0 h 1083359"/>
              <a:gd name="connsiteX2" fmla="*/ 5763175 w 5763175"/>
              <a:gd name="connsiteY2" fmla="*/ 538505 h 1083359"/>
              <a:gd name="connsiteX3" fmla="*/ 5224671 w 5763175"/>
              <a:gd name="connsiteY3" fmla="*/ 1077009 h 1083359"/>
              <a:gd name="connsiteX4" fmla="*/ 546100 w 5763175"/>
              <a:gd name="connsiteY4" fmla="*/ 1083359 h 1083359"/>
              <a:gd name="connsiteX5" fmla="*/ 0 w 5763175"/>
              <a:gd name="connsiteY5" fmla="*/ 635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9275 w 5766350"/>
              <a:gd name="connsiteY4" fmla="*/ 1083359 h 1083359"/>
              <a:gd name="connsiteX5" fmla="*/ 0 w 5766350"/>
              <a:gd name="connsiteY5" fmla="*/ 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2790 w 5766350"/>
              <a:gd name="connsiteY4" fmla="*/ 1083359 h 1083359"/>
              <a:gd name="connsiteX5" fmla="*/ 0 w 5766350"/>
              <a:gd name="connsiteY5" fmla="*/ 0 h 108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50" h="1083359">
                <a:moveTo>
                  <a:pt x="0" y="0"/>
                </a:moveTo>
                <a:lnTo>
                  <a:pt x="5227846" y="0"/>
                </a:lnTo>
                <a:lnTo>
                  <a:pt x="5766350" y="538505"/>
                </a:lnTo>
                <a:lnTo>
                  <a:pt x="5227846" y="1077009"/>
                </a:lnTo>
                <a:lnTo>
                  <a:pt x="542790" y="1083359"/>
                </a:lnTo>
                <a:lnTo>
                  <a:pt x="0" y="0"/>
                </a:lnTo>
                <a:close/>
              </a:path>
            </a:pathLst>
          </a:custGeom>
          <a:solidFill>
            <a:srgbClr val="221B0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b="1" dirty="0">
                <a:latin typeface="Roboto" charset="0"/>
                <a:ea typeface="Roboto" charset="0"/>
                <a:cs typeface="Roboto" charset="0"/>
              </a:rPr>
              <a:t>Niveau local ou départemental</a:t>
            </a:r>
          </a:p>
          <a:p>
            <a:r>
              <a:rPr lang="fr-FR" sz="1600" dirty="0">
                <a:latin typeface="Roboto" charset="0"/>
                <a:ea typeface="Roboto" charset="0"/>
              </a:rPr>
              <a:t>Au moins</a:t>
            </a:r>
            <a:r>
              <a:rPr lang="fr-FR" sz="1600" dirty="0">
                <a:latin typeface="Roboto" panose="02000000000000000000" pitchFamily="2" charset="0"/>
                <a:ea typeface="Roboto" panose="02000000000000000000" pitchFamily="2" charset="0"/>
              </a:rPr>
              <a:t> 4 </a:t>
            </a:r>
            <a:r>
              <a:rPr lang="fr-FR" sz="1600" dirty="0" err="1">
                <a:latin typeface="Roboto" panose="02000000000000000000" pitchFamily="2" charset="0"/>
                <a:ea typeface="Roboto" panose="02000000000000000000" pitchFamily="2" charset="0"/>
              </a:rPr>
              <a:t>indiv</a:t>
            </a:r>
            <a:r>
              <a:rPr lang="fr-FR" sz="1600" dirty="0">
                <a:latin typeface="Roboto" panose="02000000000000000000" pitchFamily="2" charset="0"/>
                <a:ea typeface="Roboto" panose="02000000000000000000" pitchFamily="2" charset="0"/>
              </a:rPr>
              <a:t> </a:t>
            </a:r>
            <a:r>
              <a:rPr lang="fr-FR" sz="1600" dirty="0">
                <a:latin typeface="Roboto" charset="0"/>
                <a:ea typeface="Roboto" charset="0"/>
                <a:cs typeface="Roboto" charset="0"/>
              </a:rPr>
              <a:t>ayant fait 3 compétitions dans la même discipline </a:t>
            </a:r>
            <a:r>
              <a:rPr lang="fr-FR" sz="1600" dirty="0">
                <a:latin typeface="Roboto" panose="02000000000000000000" pitchFamily="2" charset="0"/>
                <a:ea typeface="Roboto" panose="02000000000000000000" pitchFamily="2" charset="0"/>
              </a:rPr>
              <a:t>ou équipe en n</a:t>
            </a:r>
            <a:r>
              <a:rPr lang="fr-FR" sz="1600" dirty="0">
                <a:latin typeface="Roboto" charset="0"/>
                <a:ea typeface="Roboto" charset="0"/>
                <a:cs typeface="Roboto" charset="0"/>
              </a:rPr>
              <a:t>iveau départemental</a:t>
            </a:r>
            <a:endParaRPr lang="fr-FR" sz="1600" b="1" dirty="0">
              <a:latin typeface="Roboto" charset="0"/>
              <a:ea typeface="Roboto" charset="0"/>
              <a:cs typeface="Roboto" charset="0"/>
            </a:endParaRPr>
          </a:p>
        </p:txBody>
      </p:sp>
      <p:sp>
        <p:nvSpPr>
          <p:cNvPr id="39" name="Signalisation droite 38"/>
          <p:cNvSpPr/>
          <p:nvPr/>
        </p:nvSpPr>
        <p:spPr>
          <a:xfrm>
            <a:off x="5039725" y="3810545"/>
            <a:ext cx="5773381" cy="972054"/>
          </a:xfrm>
          <a:custGeom>
            <a:avLst/>
            <a:gdLst>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0 w 5760000"/>
              <a:gd name="connsiteY4" fmla="*/ 967990 h 967990"/>
              <a:gd name="connsiteX5" fmla="*/ 0 w 5760000"/>
              <a:gd name="connsiteY5" fmla="*/ 0 h 967990"/>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472811 w 5760000"/>
              <a:gd name="connsiteY4" fmla="*/ 967990 h 967990"/>
              <a:gd name="connsiteX5" fmla="*/ 0 w 5760000"/>
              <a:gd name="connsiteY5" fmla="*/ 0 h 967990"/>
              <a:gd name="connsiteX0" fmla="*/ 0 w 5773381"/>
              <a:gd name="connsiteY0" fmla="*/ 0 h 967990"/>
              <a:gd name="connsiteX1" fmla="*/ 5289386 w 5773381"/>
              <a:gd name="connsiteY1" fmla="*/ 0 h 967990"/>
              <a:gd name="connsiteX2" fmla="*/ 5773381 w 5773381"/>
              <a:gd name="connsiteY2" fmla="*/ 483995 h 967990"/>
              <a:gd name="connsiteX3" fmla="*/ 5289386 w 5773381"/>
              <a:gd name="connsiteY3" fmla="*/ 967990 h 967990"/>
              <a:gd name="connsiteX4" fmla="*/ 486192 w 5773381"/>
              <a:gd name="connsiteY4" fmla="*/ 967990 h 967990"/>
              <a:gd name="connsiteX5" fmla="*/ 0 w 5773381"/>
              <a:gd name="connsiteY5" fmla="*/ 0 h 967990"/>
              <a:gd name="connsiteX0" fmla="*/ 0 w 5773381"/>
              <a:gd name="connsiteY0" fmla="*/ 0 h 972054"/>
              <a:gd name="connsiteX1" fmla="*/ 5289386 w 5773381"/>
              <a:gd name="connsiteY1" fmla="*/ 0 h 972054"/>
              <a:gd name="connsiteX2" fmla="*/ 5773381 w 5773381"/>
              <a:gd name="connsiteY2" fmla="*/ 483995 h 972054"/>
              <a:gd name="connsiteX3" fmla="*/ 5289386 w 5773381"/>
              <a:gd name="connsiteY3" fmla="*/ 967990 h 972054"/>
              <a:gd name="connsiteX4" fmla="*/ 478064 w 5773381"/>
              <a:gd name="connsiteY4" fmla="*/ 972054 h 972054"/>
              <a:gd name="connsiteX5" fmla="*/ 0 w 5773381"/>
              <a:gd name="connsiteY5" fmla="*/ 0 h 9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381" h="972054">
                <a:moveTo>
                  <a:pt x="0" y="0"/>
                </a:moveTo>
                <a:lnTo>
                  <a:pt x="5289386" y="0"/>
                </a:lnTo>
                <a:lnTo>
                  <a:pt x="5773381" y="483995"/>
                </a:lnTo>
                <a:lnTo>
                  <a:pt x="5289386" y="967990"/>
                </a:lnTo>
                <a:lnTo>
                  <a:pt x="478064" y="972054"/>
                </a:lnTo>
                <a:lnTo>
                  <a:pt x="0" y="0"/>
                </a:lnTo>
                <a:close/>
              </a:path>
            </a:pathLst>
          </a:cu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sz="1600" b="1" dirty="0">
                <a:latin typeface="Roboto" charset="0"/>
                <a:ea typeface="Roboto" charset="0"/>
                <a:cs typeface="Roboto" charset="0"/>
              </a:rPr>
              <a:t>Niveau régional </a:t>
            </a:r>
          </a:p>
          <a:p>
            <a:r>
              <a:rPr lang="fr-FR" sz="1600" dirty="0">
                <a:latin typeface="Roboto" charset="0"/>
                <a:ea typeface="Roboto" charset="0"/>
                <a:cs typeface="Roboto" charset="0"/>
              </a:rPr>
              <a:t>4 </a:t>
            </a:r>
            <a:r>
              <a:rPr lang="fr-FR" sz="1600" dirty="0" err="1">
                <a:latin typeface="Roboto" charset="0"/>
                <a:ea typeface="Roboto" charset="0"/>
                <a:cs typeface="Roboto" charset="0"/>
              </a:rPr>
              <a:t>indiv</a:t>
            </a:r>
            <a:r>
              <a:rPr lang="fr-FR" sz="1600" dirty="0">
                <a:latin typeface="Roboto" charset="0"/>
                <a:ea typeface="Roboto" charset="0"/>
                <a:cs typeface="Roboto" charset="0"/>
              </a:rPr>
              <a:t> en championnat régional ou équipe DR</a:t>
            </a:r>
          </a:p>
          <a:p>
            <a:r>
              <a:rPr lang="fr-FR" sz="1600" dirty="0">
                <a:latin typeface="Roboto" charset="0"/>
                <a:ea typeface="Roboto" charset="0"/>
                <a:cs typeface="Roboto" charset="0"/>
              </a:rPr>
              <a:t> + </a:t>
            </a:r>
            <a:r>
              <a:rPr lang="fr-FR" sz="1600" b="1" dirty="0">
                <a:latin typeface="Roboto" charset="0"/>
                <a:ea typeface="Roboto" charset="0"/>
                <a:cs typeface="Roboto" charset="0"/>
              </a:rPr>
              <a:t>au moins 3 jeunes </a:t>
            </a:r>
            <a:r>
              <a:rPr lang="fr-FR" sz="1600" dirty="0">
                <a:latin typeface="Roboto" charset="0"/>
                <a:ea typeface="Roboto" charset="0"/>
                <a:cs typeface="Roboto" charset="0"/>
              </a:rPr>
              <a:t>ayant fait 3 compétitions</a:t>
            </a:r>
          </a:p>
          <a:p>
            <a:r>
              <a:rPr lang="fr-FR" sz="1600" dirty="0">
                <a:latin typeface="Roboto" charset="0"/>
                <a:ea typeface="Roboto" charset="0"/>
                <a:cs typeface="Roboto" charset="0"/>
              </a:rPr>
              <a:t>      dans la même discipline </a:t>
            </a:r>
          </a:p>
        </p:txBody>
      </p:sp>
      <p:pic>
        <p:nvPicPr>
          <p:cNvPr id="13" name="Image 12">
            <a:extLst>
              <a:ext uri="{FF2B5EF4-FFF2-40B4-BE49-F238E27FC236}">
                <a16:creationId xmlns:a16="http://schemas.microsoft.com/office/drawing/2014/main" id="{E9119A5A-0B53-4A56-9FBB-B31FAEE65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086" y="4523722"/>
            <a:ext cx="4514899" cy="1735350"/>
          </a:xfrm>
          <a:prstGeom prst="rect">
            <a:avLst/>
          </a:prstGeom>
        </p:spPr>
      </p:pic>
      <p:pic>
        <p:nvPicPr>
          <p:cNvPr id="14" name="Image 13">
            <a:extLst>
              <a:ext uri="{FF2B5EF4-FFF2-40B4-BE49-F238E27FC236}">
                <a16:creationId xmlns:a16="http://schemas.microsoft.com/office/drawing/2014/main" id="{2D600141-705A-4F63-A748-D447D6E803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709" y="3610886"/>
            <a:ext cx="3351424" cy="1457231"/>
          </a:xfrm>
          <a:prstGeom prst="rect">
            <a:avLst/>
          </a:prstGeom>
        </p:spPr>
      </p:pic>
      <p:pic>
        <p:nvPicPr>
          <p:cNvPr id="15" name="Image 14">
            <a:extLst>
              <a:ext uri="{FF2B5EF4-FFF2-40B4-BE49-F238E27FC236}">
                <a16:creationId xmlns:a16="http://schemas.microsoft.com/office/drawing/2014/main" id="{1948E5DF-594D-4538-AD59-C65F15418A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8609" y="2611617"/>
            <a:ext cx="2229393" cy="1243670"/>
          </a:xfrm>
          <a:prstGeom prst="rect">
            <a:avLst/>
          </a:prstGeom>
        </p:spPr>
      </p:pic>
      <p:pic>
        <p:nvPicPr>
          <p:cNvPr id="16" name="Image 15">
            <a:extLst>
              <a:ext uri="{FF2B5EF4-FFF2-40B4-BE49-F238E27FC236}">
                <a16:creationId xmlns:a16="http://schemas.microsoft.com/office/drawing/2014/main" id="{E851A491-902C-4965-82A3-E473839DF6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5624" y="1547324"/>
            <a:ext cx="1074156" cy="1119767"/>
          </a:xfrm>
          <a:prstGeom prst="rect">
            <a:avLst/>
          </a:prstGeom>
        </p:spPr>
      </p:pic>
      <p:pic>
        <p:nvPicPr>
          <p:cNvPr id="17" name="Image 16">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6422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a:latin typeface="Handel" charset="0"/>
                <a:ea typeface="Handel" charset="0"/>
                <a:cs typeface="Handel" charset="0"/>
              </a:rPr>
              <a:t>Accueil des jeunes </a:t>
            </a:r>
            <a:r>
              <a:rPr lang="it-IT" sz="2800" dirty="0">
                <a:latin typeface="Handel" charset="0"/>
                <a:ea typeface="Handel" charset="0"/>
                <a:cs typeface="Handel" charset="0"/>
              </a:rPr>
              <a:t>(P, B, M, C)</a:t>
            </a:r>
          </a:p>
        </p:txBody>
      </p:sp>
      <p:sp>
        <p:nvSpPr>
          <p:cNvPr id="40" name="Signalisation droite 39"/>
          <p:cNvSpPr/>
          <p:nvPr/>
        </p:nvSpPr>
        <p:spPr>
          <a:xfrm>
            <a:off x="4462076" y="2681006"/>
            <a:ext cx="5775081" cy="1003494"/>
          </a:xfrm>
          <a:custGeom>
            <a:avLst/>
            <a:gdLst>
              <a:gd name="connsiteX0" fmla="*/ 0 w 5760000"/>
              <a:gd name="connsiteY0" fmla="*/ 0 h 990000"/>
              <a:gd name="connsiteX1" fmla="*/ 5265000 w 5760000"/>
              <a:gd name="connsiteY1" fmla="*/ 0 h 990000"/>
              <a:gd name="connsiteX2" fmla="*/ 5760000 w 5760000"/>
              <a:gd name="connsiteY2" fmla="*/ 495000 h 990000"/>
              <a:gd name="connsiteX3" fmla="*/ 5265000 w 5760000"/>
              <a:gd name="connsiteY3" fmla="*/ 990000 h 990000"/>
              <a:gd name="connsiteX4" fmla="*/ 0 w 5760000"/>
              <a:gd name="connsiteY4" fmla="*/ 990000 h 990000"/>
              <a:gd name="connsiteX5" fmla="*/ 0 w 5760000"/>
              <a:gd name="connsiteY5" fmla="*/ 0 h 990000"/>
              <a:gd name="connsiteX0" fmla="*/ 0 w 5760000"/>
              <a:gd name="connsiteY0" fmla="*/ 0 h 997144"/>
              <a:gd name="connsiteX1" fmla="*/ 5265000 w 5760000"/>
              <a:gd name="connsiteY1" fmla="*/ 0 h 997144"/>
              <a:gd name="connsiteX2" fmla="*/ 5760000 w 5760000"/>
              <a:gd name="connsiteY2" fmla="*/ 495000 h 997144"/>
              <a:gd name="connsiteX3" fmla="*/ 5265000 w 5760000"/>
              <a:gd name="connsiteY3" fmla="*/ 990000 h 997144"/>
              <a:gd name="connsiteX4" fmla="*/ 485775 w 5760000"/>
              <a:gd name="connsiteY4" fmla="*/ 997144 h 997144"/>
              <a:gd name="connsiteX5" fmla="*/ 0 w 5760000"/>
              <a:gd name="connsiteY5" fmla="*/ 0 h 997144"/>
              <a:gd name="connsiteX0" fmla="*/ 0 w 5774287"/>
              <a:gd name="connsiteY0" fmla="*/ 7144 h 997144"/>
              <a:gd name="connsiteX1" fmla="*/ 5279287 w 5774287"/>
              <a:gd name="connsiteY1" fmla="*/ 0 h 997144"/>
              <a:gd name="connsiteX2" fmla="*/ 5774287 w 5774287"/>
              <a:gd name="connsiteY2" fmla="*/ 495000 h 997144"/>
              <a:gd name="connsiteX3" fmla="*/ 5279287 w 5774287"/>
              <a:gd name="connsiteY3" fmla="*/ 990000 h 997144"/>
              <a:gd name="connsiteX4" fmla="*/ 500062 w 5774287"/>
              <a:gd name="connsiteY4" fmla="*/ 997144 h 997144"/>
              <a:gd name="connsiteX5" fmla="*/ 0 w 5774287"/>
              <a:gd name="connsiteY5" fmla="*/ 7144 h 997144"/>
              <a:gd name="connsiteX0" fmla="*/ 0 w 5781431"/>
              <a:gd name="connsiteY0" fmla="*/ 0 h 997144"/>
              <a:gd name="connsiteX1" fmla="*/ 5286431 w 5781431"/>
              <a:gd name="connsiteY1" fmla="*/ 0 h 997144"/>
              <a:gd name="connsiteX2" fmla="*/ 5781431 w 5781431"/>
              <a:gd name="connsiteY2" fmla="*/ 495000 h 997144"/>
              <a:gd name="connsiteX3" fmla="*/ 5286431 w 5781431"/>
              <a:gd name="connsiteY3" fmla="*/ 990000 h 997144"/>
              <a:gd name="connsiteX4" fmla="*/ 507206 w 5781431"/>
              <a:gd name="connsiteY4" fmla="*/ 997144 h 997144"/>
              <a:gd name="connsiteX5" fmla="*/ 0 w 5781431"/>
              <a:gd name="connsiteY5" fmla="*/ 0 h 997144"/>
              <a:gd name="connsiteX0" fmla="*/ 0 w 5775081"/>
              <a:gd name="connsiteY0" fmla="*/ 0 h 1003494"/>
              <a:gd name="connsiteX1" fmla="*/ 5280081 w 5775081"/>
              <a:gd name="connsiteY1" fmla="*/ 6350 h 1003494"/>
              <a:gd name="connsiteX2" fmla="*/ 5775081 w 5775081"/>
              <a:gd name="connsiteY2" fmla="*/ 501350 h 1003494"/>
              <a:gd name="connsiteX3" fmla="*/ 5280081 w 5775081"/>
              <a:gd name="connsiteY3" fmla="*/ 996350 h 1003494"/>
              <a:gd name="connsiteX4" fmla="*/ 500856 w 5775081"/>
              <a:gd name="connsiteY4" fmla="*/ 1003494 h 1003494"/>
              <a:gd name="connsiteX5" fmla="*/ 0 w 5775081"/>
              <a:gd name="connsiteY5" fmla="*/ 0 h 10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5081" h="1003494">
                <a:moveTo>
                  <a:pt x="0" y="0"/>
                </a:moveTo>
                <a:lnTo>
                  <a:pt x="5280081" y="6350"/>
                </a:lnTo>
                <a:lnTo>
                  <a:pt x="5775081" y="501350"/>
                </a:lnTo>
                <a:lnTo>
                  <a:pt x="5280081" y="996350"/>
                </a:lnTo>
                <a:lnTo>
                  <a:pt x="500856" y="1003494"/>
                </a:lnTo>
                <a:lnTo>
                  <a:pt x="0" y="0"/>
                </a:lnTo>
                <a:close/>
              </a:path>
            </a:pathLst>
          </a:custGeom>
          <a:solidFill>
            <a:srgbClr val="D8A5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dirty="0">
                <a:latin typeface="Roboto" charset="0"/>
                <a:ea typeface="Roboto" charset="0"/>
                <a:cs typeface="Roboto" charset="0"/>
              </a:rPr>
              <a:t>Au moins </a:t>
            </a:r>
            <a:r>
              <a:rPr lang="fr-FR" b="1" dirty="0">
                <a:latin typeface="Roboto" charset="0"/>
                <a:ea typeface="Roboto" charset="0"/>
                <a:cs typeface="Roboto" charset="0"/>
              </a:rPr>
              <a:t>8</a:t>
            </a:r>
            <a:r>
              <a:rPr lang="fr-FR" dirty="0">
                <a:latin typeface="Roboto" charset="0"/>
                <a:ea typeface="Roboto" charset="0"/>
                <a:cs typeface="Roboto" charset="0"/>
              </a:rPr>
              <a:t> jeunes licenciés</a:t>
            </a:r>
          </a:p>
        </p:txBody>
      </p:sp>
      <p:sp>
        <p:nvSpPr>
          <p:cNvPr id="2" name="Signalisation droite 1"/>
          <p:cNvSpPr/>
          <p:nvPr/>
        </p:nvSpPr>
        <p:spPr>
          <a:xfrm>
            <a:off x="3919251" y="1552491"/>
            <a:ext cx="5760000" cy="1045671"/>
          </a:xfrm>
          <a:custGeom>
            <a:avLst/>
            <a:gdLst>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0 w 5760000"/>
              <a:gd name="connsiteY4" fmla="*/ 1045671 h 1045671"/>
              <a:gd name="connsiteX5" fmla="*/ 0 w 5760000"/>
              <a:gd name="connsiteY5" fmla="*/ 0 h 1045671"/>
              <a:gd name="connsiteX0" fmla="*/ 0 w 5760000"/>
              <a:gd name="connsiteY0" fmla="*/ 0 h 1045671"/>
              <a:gd name="connsiteX1" fmla="*/ 5237165 w 5760000"/>
              <a:gd name="connsiteY1" fmla="*/ 0 h 1045671"/>
              <a:gd name="connsiteX2" fmla="*/ 5760000 w 5760000"/>
              <a:gd name="connsiteY2" fmla="*/ 522836 h 1045671"/>
              <a:gd name="connsiteX3" fmla="*/ 5237165 w 5760000"/>
              <a:gd name="connsiteY3" fmla="*/ 1045671 h 1045671"/>
              <a:gd name="connsiteX4" fmla="*/ 498475 w 5760000"/>
              <a:gd name="connsiteY4" fmla="*/ 1045671 h 1045671"/>
              <a:gd name="connsiteX5" fmla="*/ 0 w 5760000"/>
              <a:gd name="connsiteY5" fmla="*/ 0 h 104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1045671">
                <a:moveTo>
                  <a:pt x="0" y="0"/>
                </a:moveTo>
                <a:lnTo>
                  <a:pt x="5237165" y="0"/>
                </a:lnTo>
                <a:lnTo>
                  <a:pt x="5760000" y="522836"/>
                </a:lnTo>
                <a:lnTo>
                  <a:pt x="5237165" y="1045671"/>
                </a:lnTo>
                <a:lnTo>
                  <a:pt x="498475" y="104567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1" defTabSz="400050">
              <a:lnSpc>
                <a:spcPct val="90000"/>
              </a:lnSpc>
              <a:spcBef>
                <a:spcPct val="0"/>
              </a:spcBef>
              <a:spcAft>
                <a:spcPct val="15000"/>
              </a:spcAft>
            </a:pPr>
            <a:r>
              <a:rPr lang="fr-FR" dirty="0">
                <a:latin typeface="Roboto" charset="0"/>
                <a:ea typeface="Roboto" charset="0"/>
                <a:cs typeface="Roboto" charset="0"/>
              </a:rPr>
              <a:t>Au moins </a:t>
            </a:r>
            <a:r>
              <a:rPr lang="fr-FR" b="1" dirty="0">
                <a:latin typeface="Roboto" charset="0"/>
                <a:ea typeface="Roboto" charset="0"/>
                <a:cs typeface="Roboto" charset="0"/>
              </a:rPr>
              <a:t>14</a:t>
            </a:r>
            <a:r>
              <a:rPr lang="fr-FR" dirty="0">
                <a:latin typeface="Roboto" charset="0"/>
                <a:ea typeface="Roboto" charset="0"/>
                <a:cs typeface="Roboto" charset="0"/>
              </a:rPr>
              <a:t> jeunes licenciés</a:t>
            </a:r>
          </a:p>
          <a:p>
            <a:pPr marL="0" lvl="1" defTabSz="400050">
              <a:lnSpc>
                <a:spcPct val="90000"/>
              </a:lnSpc>
              <a:spcBef>
                <a:spcPct val="0"/>
              </a:spcBef>
              <a:spcAft>
                <a:spcPct val="15000"/>
              </a:spcAft>
            </a:pPr>
            <a:r>
              <a:rPr lang="fr-FR" dirty="0">
                <a:latin typeface="Roboto" charset="0"/>
                <a:ea typeface="Roboto" charset="0"/>
                <a:cs typeface="Roboto" charset="0"/>
              </a:rPr>
              <a:t>  dont 4 poussins (4 mini)</a:t>
            </a:r>
          </a:p>
        </p:txBody>
      </p:sp>
      <p:sp>
        <p:nvSpPr>
          <p:cNvPr id="38" name="Signalisation droite 37"/>
          <p:cNvSpPr/>
          <p:nvPr/>
        </p:nvSpPr>
        <p:spPr>
          <a:xfrm>
            <a:off x="5559812" y="4858237"/>
            <a:ext cx="5766350" cy="1083359"/>
          </a:xfrm>
          <a:custGeom>
            <a:avLst/>
            <a:gdLst>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0 w 5760000"/>
              <a:gd name="connsiteY4" fmla="*/ 1077009 h 1077009"/>
              <a:gd name="connsiteX5" fmla="*/ 0 w 5760000"/>
              <a:gd name="connsiteY5" fmla="*/ 0 h 1077009"/>
              <a:gd name="connsiteX0" fmla="*/ 0 w 5760000"/>
              <a:gd name="connsiteY0" fmla="*/ 0 h 1077009"/>
              <a:gd name="connsiteX1" fmla="*/ 5221496 w 5760000"/>
              <a:gd name="connsiteY1" fmla="*/ 0 h 1077009"/>
              <a:gd name="connsiteX2" fmla="*/ 5760000 w 5760000"/>
              <a:gd name="connsiteY2" fmla="*/ 538505 h 1077009"/>
              <a:gd name="connsiteX3" fmla="*/ 5221496 w 5760000"/>
              <a:gd name="connsiteY3" fmla="*/ 1077009 h 1077009"/>
              <a:gd name="connsiteX4" fmla="*/ 539750 w 5760000"/>
              <a:gd name="connsiteY4" fmla="*/ 1077009 h 1077009"/>
              <a:gd name="connsiteX5" fmla="*/ 0 w 5760000"/>
              <a:gd name="connsiteY5" fmla="*/ 0 h 1077009"/>
              <a:gd name="connsiteX0" fmla="*/ 0 w 5760000"/>
              <a:gd name="connsiteY0" fmla="*/ 0 h 1083359"/>
              <a:gd name="connsiteX1" fmla="*/ 5221496 w 5760000"/>
              <a:gd name="connsiteY1" fmla="*/ 0 h 1083359"/>
              <a:gd name="connsiteX2" fmla="*/ 5760000 w 5760000"/>
              <a:gd name="connsiteY2" fmla="*/ 538505 h 1083359"/>
              <a:gd name="connsiteX3" fmla="*/ 5221496 w 5760000"/>
              <a:gd name="connsiteY3" fmla="*/ 1077009 h 1083359"/>
              <a:gd name="connsiteX4" fmla="*/ 542925 w 5760000"/>
              <a:gd name="connsiteY4" fmla="*/ 1083359 h 1083359"/>
              <a:gd name="connsiteX5" fmla="*/ 0 w 5760000"/>
              <a:gd name="connsiteY5" fmla="*/ 0 h 1083359"/>
              <a:gd name="connsiteX0" fmla="*/ 0 w 5763175"/>
              <a:gd name="connsiteY0" fmla="*/ 6350 h 1083359"/>
              <a:gd name="connsiteX1" fmla="*/ 5224671 w 5763175"/>
              <a:gd name="connsiteY1" fmla="*/ 0 h 1083359"/>
              <a:gd name="connsiteX2" fmla="*/ 5763175 w 5763175"/>
              <a:gd name="connsiteY2" fmla="*/ 538505 h 1083359"/>
              <a:gd name="connsiteX3" fmla="*/ 5224671 w 5763175"/>
              <a:gd name="connsiteY3" fmla="*/ 1077009 h 1083359"/>
              <a:gd name="connsiteX4" fmla="*/ 546100 w 5763175"/>
              <a:gd name="connsiteY4" fmla="*/ 1083359 h 1083359"/>
              <a:gd name="connsiteX5" fmla="*/ 0 w 5763175"/>
              <a:gd name="connsiteY5" fmla="*/ 635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9275 w 5766350"/>
              <a:gd name="connsiteY4" fmla="*/ 1083359 h 1083359"/>
              <a:gd name="connsiteX5" fmla="*/ 0 w 5766350"/>
              <a:gd name="connsiteY5" fmla="*/ 0 h 1083359"/>
              <a:gd name="connsiteX0" fmla="*/ 0 w 5766350"/>
              <a:gd name="connsiteY0" fmla="*/ 0 h 1083359"/>
              <a:gd name="connsiteX1" fmla="*/ 5227846 w 5766350"/>
              <a:gd name="connsiteY1" fmla="*/ 0 h 1083359"/>
              <a:gd name="connsiteX2" fmla="*/ 5766350 w 5766350"/>
              <a:gd name="connsiteY2" fmla="*/ 538505 h 1083359"/>
              <a:gd name="connsiteX3" fmla="*/ 5227846 w 5766350"/>
              <a:gd name="connsiteY3" fmla="*/ 1077009 h 1083359"/>
              <a:gd name="connsiteX4" fmla="*/ 542790 w 5766350"/>
              <a:gd name="connsiteY4" fmla="*/ 1083359 h 1083359"/>
              <a:gd name="connsiteX5" fmla="*/ 0 w 5766350"/>
              <a:gd name="connsiteY5" fmla="*/ 0 h 108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50" h="1083359">
                <a:moveTo>
                  <a:pt x="0" y="0"/>
                </a:moveTo>
                <a:lnTo>
                  <a:pt x="5227846" y="0"/>
                </a:lnTo>
                <a:lnTo>
                  <a:pt x="5766350" y="538505"/>
                </a:lnTo>
                <a:lnTo>
                  <a:pt x="5227846" y="1077009"/>
                </a:lnTo>
                <a:lnTo>
                  <a:pt x="542790" y="1083359"/>
                </a:lnTo>
                <a:lnTo>
                  <a:pt x="0" y="0"/>
                </a:lnTo>
                <a:close/>
              </a:path>
            </a:pathLst>
          </a:custGeom>
          <a:solidFill>
            <a:srgbClr val="221B0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dirty="0">
                <a:latin typeface="Roboto" charset="0"/>
                <a:ea typeface="Roboto" charset="0"/>
                <a:cs typeface="Roboto" charset="0"/>
              </a:rPr>
              <a:t>Au moins </a:t>
            </a:r>
            <a:r>
              <a:rPr lang="fr-FR" b="1" dirty="0">
                <a:latin typeface="Roboto" charset="0"/>
                <a:ea typeface="Roboto" charset="0"/>
                <a:cs typeface="Roboto" charset="0"/>
              </a:rPr>
              <a:t>3 </a:t>
            </a:r>
            <a:r>
              <a:rPr lang="fr-FR" dirty="0">
                <a:latin typeface="Roboto" charset="0"/>
                <a:ea typeface="Roboto" charset="0"/>
                <a:cs typeface="Roboto" charset="0"/>
              </a:rPr>
              <a:t>jeunes licenciés</a:t>
            </a:r>
            <a:endParaRPr lang="fr-FR" b="1" dirty="0">
              <a:latin typeface="Roboto" charset="0"/>
              <a:ea typeface="Roboto" charset="0"/>
              <a:cs typeface="Roboto" charset="0"/>
            </a:endParaRPr>
          </a:p>
        </p:txBody>
      </p:sp>
      <p:sp>
        <p:nvSpPr>
          <p:cNvPr id="39" name="Signalisation droite 38"/>
          <p:cNvSpPr/>
          <p:nvPr/>
        </p:nvSpPr>
        <p:spPr>
          <a:xfrm>
            <a:off x="5029565" y="3810545"/>
            <a:ext cx="5773381" cy="972054"/>
          </a:xfrm>
          <a:custGeom>
            <a:avLst/>
            <a:gdLst>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0 w 5760000"/>
              <a:gd name="connsiteY4" fmla="*/ 967990 h 967990"/>
              <a:gd name="connsiteX5" fmla="*/ 0 w 5760000"/>
              <a:gd name="connsiteY5" fmla="*/ 0 h 967990"/>
              <a:gd name="connsiteX0" fmla="*/ 0 w 5760000"/>
              <a:gd name="connsiteY0" fmla="*/ 0 h 967990"/>
              <a:gd name="connsiteX1" fmla="*/ 5276005 w 5760000"/>
              <a:gd name="connsiteY1" fmla="*/ 0 h 967990"/>
              <a:gd name="connsiteX2" fmla="*/ 5760000 w 5760000"/>
              <a:gd name="connsiteY2" fmla="*/ 483995 h 967990"/>
              <a:gd name="connsiteX3" fmla="*/ 5276005 w 5760000"/>
              <a:gd name="connsiteY3" fmla="*/ 967990 h 967990"/>
              <a:gd name="connsiteX4" fmla="*/ 472811 w 5760000"/>
              <a:gd name="connsiteY4" fmla="*/ 967990 h 967990"/>
              <a:gd name="connsiteX5" fmla="*/ 0 w 5760000"/>
              <a:gd name="connsiteY5" fmla="*/ 0 h 967990"/>
              <a:gd name="connsiteX0" fmla="*/ 0 w 5773381"/>
              <a:gd name="connsiteY0" fmla="*/ 0 h 967990"/>
              <a:gd name="connsiteX1" fmla="*/ 5289386 w 5773381"/>
              <a:gd name="connsiteY1" fmla="*/ 0 h 967990"/>
              <a:gd name="connsiteX2" fmla="*/ 5773381 w 5773381"/>
              <a:gd name="connsiteY2" fmla="*/ 483995 h 967990"/>
              <a:gd name="connsiteX3" fmla="*/ 5289386 w 5773381"/>
              <a:gd name="connsiteY3" fmla="*/ 967990 h 967990"/>
              <a:gd name="connsiteX4" fmla="*/ 486192 w 5773381"/>
              <a:gd name="connsiteY4" fmla="*/ 967990 h 967990"/>
              <a:gd name="connsiteX5" fmla="*/ 0 w 5773381"/>
              <a:gd name="connsiteY5" fmla="*/ 0 h 967990"/>
              <a:gd name="connsiteX0" fmla="*/ 0 w 5773381"/>
              <a:gd name="connsiteY0" fmla="*/ 0 h 972054"/>
              <a:gd name="connsiteX1" fmla="*/ 5289386 w 5773381"/>
              <a:gd name="connsiteY1" fmla="*/ 0 h 972054"/>
              <a:gd name="connsiteX2" fmla="*/ 5773381 w 5773381"/>
              <a:gd name="connsiteY2" fmla="*/ 483995 h 972054"/>
              <a:gd name="connsiteX3" fmla="*/ 5289386 w 5773381"/>
              <a:gd name="connsiteY3" fmla="*/ 967990 h 972054"/>
              <a:gd name="connsiteX4" fmla="*/ 478064 w 5773381"/>
              <a:gd name="connsiteY4" fmla="*/ 972054 h 972054"/>
              <a:gd name="connsiteX5" fmla="*/ 0 w 5773381"/>
              <a:gd name="connsiteY5" fmla="*/ 0 h 9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381" h="972054">
                <a:moveTo>
                  <a:pt x="0" y="0"/>
                </a:moveTo>
                <a:lnTo>
                  <a:pt x="5289386" y="0"/>
                </a:lnTo>
                <a:lnTo>
                  <a:pt x="5773381" y="483995"/>
                </a:lnTo>
                <a:lnTo>
                  <a:pt x="5289386" y="967990"/>
                </a:lnTo>
                <a:lnTo>
                  <a:pt x="478064" y="972054"/>
                </a:lnTo>
                <a:lnTo>
                  <a:pt x="0" y="0"/>
                </a:lnTo>
                <a:close/>
              </a:path>
            </a:pathLst>
          </a:cu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FR" dirty="0">
                <a:latin typeface="Roboto" charset="0"/>
                <a:ea typeface="Roboto" charset="0"/>
                <a:cs typeface="Roboto" charset="0"/>
              </a:rPr>
              <a:t>Au moins </a:t>
            </a:r>
            <a:r>
              <a:rPr lang="fr-FR" b="1" dirty="0">
                <a:latin typeface="Roboto" charset="0"/>
                <a:ea typeface="Roboto" charset="0"/>
                <a:cs typeface="Roboto" charset="0"/>
              </a:rPr>
              <a:t>6 </a:t>
            </a:r>
            <a:r>
              <a:rPr lang="fr-FR" dirty="0">
                <a:latin typeface="Roboto" charset="0"/>
                <a:ea typeface="Roboto" charset="0"/>
                <a:cs typeface="Roboto" charset="0"/>
              </a:rPr>
              <a:t>jeunes licenciés</a:t>
            </a:r>
          </a:p>
        </p:txBody>
      </p:sp>
      <p:pic>
        <p:nvPicPr>
          <p:cNvPr id="13" name="Image 12">
            <a:extLst>
              <a:ext uri="{FF2B5EF4-FFF2-40B4-BE49-F238E27FC236}">
                <a16:creationId xmlns:a16="http://schemas.microsoft.com/office/drawing/2014/main" id="{C8FB4C25-C2B6-46F5-930A-A5FB83A41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086" y="4523722"/>
            <a:ext cx="4514899" cy="1735350"/>
          </a:xfrm>
          <a:prstGeom prst="rect">
            <a:avLst/>
          </a:prstGeom>
        </p:spPr>
      </p:pic>
      <p:pic>
        <p:nvPicPr>
          <p:cNvPr id="14" name="Image 13">
            <a:extLst>
              <a:ext uri="{FF2B5EF4-FFF2-40B4-BE49-F238E27FC236}">
                <a16:creationId xmlns:a16="http://schemas.microsoft.com/office/drawing/2014/main" id="{97389B8C-6F6B-4944-83C7-5710262EA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709" y="3610886"/>
            <a:ext cx="3351424" cy="1457231"/>
          </a:xfrm>
          <a:prstGeom prst="rect">
            <a:avLst/>
          </a:prstGeom>
        </p:spPr>
      </p:pic>
      <p:pic>
        <p:nvPicPr>
          <p:cNvPr id="15" name="Image 14">
            <a:extLst>
              <a:ext uri="{FF2B5EF4-FFF2-40B4-BE49-F238E27FC236}">
                <a16:creationId xmlns:a16="http://schemas.microsoft.com/office/drawing/2014/main" id="{908A55BB-3554-4921-BAE8-83A8CF6EB6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8609" y="2611617"/>
            <a:ext cx="2229393" cy="1243670"/>
          </a:xfrm>
          <a:prstGeom prst="rect">
            <a:avLst/>
          </a:prstGeom>
        </p:spPr>
      </p:pic>
      <p:pic>
        <p:nvPicPr>
          <p:cNvPr id="16" name="Image 15">
            <a:extLst>
              <a:ext uri="{FF2B5EF4-FFF2-40B4-BE49-F238E27FC236}">
                <a16:creationId xmlns:a16="http://schemas.microsoft.com/office/drawing/2014/main" id="{F5890C49-538D-4D25-A3E5-4A1EEA692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5624" y="1547324"/>
            <a:ext cx="1074156" cy="1119767"/>
          </a:xfrm>
          <a:prstGeom prst="rect">
            <a:avLst/>
          </a:prstGeom>
        </p:spPr>
      </p:pic>
      <p:pic>
        <p:nvPicPr>
          <p:cNvPr id="17" name="Image 16">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15518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Synthèse</a:t>
            </a:r>
            <a:r>
              <a:rPr lang="it-IT" sz="3200" dirty="0">
                <a:latin typeface="Handel" charset="0"/>
                <a:ea typeface="Handel" charset="0"/>
                <a:cs typeface="Handel" charset="0"/>
              </a:rPr>
              <a:t> </a:t>
            </a:r>
            <a:r>
              <a:rPr lang="it-IT" sz="3200" dirty="0" err="1">
                <a:latin typeface="Handel" charset="0"/>
                <a:ea typeface="Handel" charset="0"/>
                <a:cs typeface="Handel" charset="0"/>
              </a:rPr>
              <a:t>label</a:t>
            </a:r>
            <a:r>
              <a:rPr lang="it-IT" sz="3200" dirty="0">
                <a:latin typeface="Handel" charset="0"/>
                <a:ea typeface="Handel" charset="0"/>
                <a:cs typeface="Handel" charset="0"/>
              </a:rPr>
              <a:t> </a:t>
            </a:r>
            <a:r>
              <a:rPr lang="it-IT" sz="3200" dirty="0" err="1">
                <a:latin typeface="Handel" charset="0"/>
                <a:ea typeface="Handel" charset="0"/>
                <a:cs typeface="Handel" charset="0"/>
              </a:rPr>
              <a:t>Bronze</a:t>
            </a:r>
            <a:endParaRPr lang="it-IT" sz="3200" dirty="0">
              <a:latin typeface="Handel" charset="0"/>
              <a:ea typeface="Handel" charset="0"/>
              <a:cs typeface="Handel" charset="0"/>
            </a:endParaRPr>
          </a:p>
        </p:txBody>
      </p:sp>
      <p:pic>
        <p:nvPicPr>
          <p:cNvPr id="3" name="Image 2"/>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277258" y="4111516"/>
            <a:ext cx="4514899" cy="1735350"/>
          </a:xfrm>
          <a:prstGeom prst="rect">
            <a:avLst/>
          </a:prstGeom>
        </p:spPr>
      </p:pic>
      <p:pic>
        <p:nvPicPr>
          <p:cNvPr id="4" name="Image 3"/>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855881" y="3198680"/>
            <a:ext cx="3351424" cy="1457231"/>
          </a:xfrm>
          <a:prstGeom prst="rect">
            <a:avLst/>
          </a:prstGeom>
        </p:spPr>
      </p:pic>
      <p:pic>
        <p:nvPicPr>
          <p:cNvPr id="5" name="Image 4"/>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2434781" y="2199411"/>
            <a:ext cx="2229393" cy="1243670"/>
          </a:xfrm>
          <a:prstGeom prst="rect">
            <a:avLst/>
          </a:prstGeom>
        </p:spPr>
      </p:pic>
      <p:pic>
        <p:nvPicPr>
          <p:cNvPr id="11" name="Image 10"/>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3031796" y="1135118"/>
            <a:ext cx="1074156" cy="1119767"/>
          </a:xfrm>
          <a:prstGeom prst="rect">
            <a:avLst/>
          </a:prstGeom>
        </p:spPr>
      </p:pic>
      <p:sp>
        <p:nvSpPr>
          <p:cNvPr id="12" name="Rectangle à coins arrondis 11"/>
          <p:cNvSpPr/>
          <p:nvPr/>
        </p:nvSpPr>
        <p:spPr>
          <a:xfrm>
            <a:off x="4661321" y="1200456"/>
            <a:ext cx="3518452" cy="342870"/>
          </a:xfrm>
          <a:prstGeom prst="roundRect">
            <a:avLst/>
          </a:prstGeom>
          <a:solidFill>
            <a:srgbClr val="503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EQUIPEMENT</a:t>
            </a:r>
          </a:p>
        </p:txBody>
      </p:sp>
      <p:sp>
        <p:nvSpPr>
          <p:cNvPr id="39" name="Rectangle à coins arrondis 38"/>
          <p:cNvSpPr/>
          <p:nvPr/>
        </p:nvSpPr>
        <p:spPr>
          <a:xfrm>
            <a:off x="5300870" y="2506346"/>
            <a:ext cx="3518452" cy="342870"/>
          </a:xfrm>
          <a:prstGeom prst="roundRect">
            <a:avLst/>
          </a:prstGeom>
          <a:solidFill>
            <a:srgbClr val="503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ENCADREMENT DU CLUB</a:t>
            </a:r>
          </a:p>
        </p:txBody>
      </p:sp>
      <p:sp>
        <p:nvSpPr>
          <p:cNvPr id="41" name="Rectangle à coins arrondis 40"/>
          <p:cNvSpPr/>
          <p:nvPr/>
        </p:nvSpPr>
        <p:spPr>
          <a:xfrm>
            <a:off x="5982896" y="3837724"/>
            <a:ext cx="3518452" cy="342870"/>
          </a:xfrm>
          <a:prstGeom prst="roundRect">
            <a:avLst/>
          </a:prstGeom>
          <a:solidFill>
            <a:srgbClr val="503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latin typeface="Roboto" charset="0"/>
                <a:ea typeface="Roboto" charset="0"/>
                <a:cs typeface="Roboto" charset="0"/>
              </a:rPr>
              <a:t>SPORTIF</a:t>
            </a:r>
            <a:endParaRPr lang="fr-FR" b="1" dirty="0">
              <a:solidFill>
                <a:schemeClr val="bg1"/>
              </a:solidFill>
              <a:latin typeface="Roboto" charset="0"/>
              <a:ea typeface="Roboto" charset="0"/>
              <a:cs typeface="Roboto" charset="0"/>
            </a:endParaRPr>
          </a:p>
        </p:txBody>
      </p:sp>
      <p:sp>
        <p:nvSpPr>
          <p:cNvPr id="42" name="Rectangle à coins arrondis 41"/>
          <p:cNvSpPr/>
          <p:nvPr/>
        </p:nvSpPr>
        <p:spPr>
          <a:xfrm>
            <a:off x="6641349" y="5368383"/>
            <a:ext cx="3518452" cy="342870"/>
          </a:xfrm>
          <a:prstGeom prst="roundRect">
            <a:avLst/>
          </a:prstGeom>
          <a:solidFill>
            <a:srgbClr val="503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JEUNES</a:t>
            </a:r>
          </a:p>
        </p:txBody>
      </p:sp>
      <p:sp>
        <p:nvSpPr>
          <p:cNvPr id="15" name="ZoneTexte 14"/>
          <p:cNvSpPr txBox="1"/>
          <p:nvPr/>
        </p:nvSpPr>
        <p:spPr>
          <a:xfrm>
            <a:off x="4765792" y="1666645"/>
            <a:ext cx="4990035" cy="584775"/>
          </a:xfrm>
          <a:prstGeom prst="rect">
            <a:avLst/>
          </a:prstGeom>
          <a:noFill/>
        </p:spPr>
        <p:txBody>
          <a:bodyPr wrap="square" rtlCol="0">
            <a:spAutoFit/>
          </a:bodyPr>
          <a:lstStyle/>
          <a:p>
            <a:pPr lvl="0"/>
            <a:r>
              <a:rPr lang="fr-FR" sz="1600" dirty="0">
                <a:latin typeface="Roboto" charset="0"/>
                <a:ea typeface="Roboto" charset="0"/>
                <a:cs typeface="Roboto" charset="0"/>
              </a:rPr>
              <a:t>Equipement permettant la pratique "toute l'année" </a:t>
            </a:r>
            <a:r>
              <a:rPr lang="fr-FR" sz="1600" b="1" dirty="0">
                <a:latin typeface="Roboto" charset="0"/>
                <a:ea typeface="Roboto" charset="0"/>
                <a:cs typeface="Roboto" charset="0"/>
              </a:rPr>
              <a:t>au moins 2 séances/semaine pour un minimum de 4h</a:t>
            </a:r>
            <a:endParaRPr lang="fr-FR" sz="1600" dirty="0">
              <a:latin typeface="Roboto" charset="0"/>
              <a:ea typeface="Roboto" charset="0"/>
              <a:cs typeface="Roboto" charset="0"/>
            </a:endParaRPr>
          </a:p>
        </p:txBody>
      </p:sp>
      <p:sp>
        <p:nvSpPr>
          <p:cNvPr id="43" name="ZoneTexte 42"/>
          <p:cNvSpPr txBox="1"/>
          <p:nvPr/>
        </p:nvSpPr>
        <p:spPr>
          <a:xfrm>
            <a:off x="5313381" y="2968830"/>
            <a:ext cx="4990035" cy="584775"/>
          </a:xfrm>
          <a:prstGeom prst="rect">
            <a:avLst/>
          </a:prstGeom>
          <a:noFill/>
        </p:spPr>
        <p:txBody>
          <a:bodyPr wrap="square" rtlCol="0">
            <a:spAutoFit/>
          </a:bodyPr>
          <a:lstStyle/>
          <a:p>
            <a:r>
              <a:rPr lang="fr-FR" sz="1600" dirty="0">
                <a:solidFill>
                  <a:prstClr val="black">
                    <a:hueOff val="0"/>
                    <a:satOff val="0"/>
                    <a:lumOff val="0"/>
                    <a:alphaOff val="0"/>
                  </a:prstClr>
                </a:solidFill>
                <a:latin typeface="Roboto" panose="02000000000000000000" pitchFamily="2" charset="0"/>
                <a:ea typeface="Roboto" panose="02000000000000000000" pitchFamily="2" charset="0"/>
              </a:rPr>
              <a:t>Au moins 1 séance apprentissage encadrée/semaine par un entraîneur diplômé actif</a:t>
            </a:r>
          </a:p>
        </p:txBody>
      </p:sp>
      <p:sp>
        <p:nvSpPr>
          <p:cNvPr id="44" name="ZoneTexte 43"/>
          <p:cNvSpPr txBox="1"/>
          <p:nvPr/>
        </p:nvSpPr>
        <p:spPr>
          <a:xfrm>
            <a:off x="5954843" y="4293533"/>
            <a:ext cx="4990035" cy="830997"/>
          </a:xfrm>
          <a:prstGeom prst="rect">
            <a:avLst/>
          </a:prstGeom>
          <a:noFill/>
        </p:spPr>
        <p:txBody>
          <a:bodyPr wrap="square" rtlCol="0">
            <a:spAutoFit/>
          </a:bodyPr>
          <a:lstStyle/>
          <a:p>
            <a:r>
              <a:rPr lang="fr-FR" sz="1600" b="1" dirty="0">
                <a:latin typeface="Roboto" charset="0"/>
                <a:ea typeface="Roboto" charset="0"/>
                <a:cs typeface="Roboto" charset="0"/>
              </a:rPr>
              <a:t>Niveau local ou départemental</a:t>
            </a:r>
          </a:p>
          <a:p>
            <a:r>
              <a:rPr lang="fr-FR" sz="1600" dirty="0">
                <a:latin typeface="Roboto" charset="0"/>
                <a:ea typeface="Roboto" charset="0"/>
              </a:rPr>
              <a:t>Au moins</a:t>
            </a:r>
            <a:r>
              <a:rPr lang="fr-FR" sz="1600" dirty="0">
                <a:latin typeface="Roboto" panose="02000000000000000000" pitchFamily="2" charset="0"/>
                <a:ea typeface="Roboto" panose="02000000000000000000" pitchFamily="2" charset="0"/>
              </a:rPr>
              <a:t> 4 </a:t>
            </a:r>
            <a:r>
              <a:rPr lang="fr-FR" sz="1600" dirty="0" err="1">
                <a:latin typeface="Roboto" panose="02000000000000000000" pitchFamily="2" charset="0"/>
                <a:ea typeface="Roboto" panose="02000000000000000000" pitchFamily="2" charset="0"/>
              </a:rPr>
              <a:t>indiv</a:t>
            </a:r>
            <a:r>
              <a:rPr lang="fr-FR" sz="1600" dirty="0">
                <a:latin typeface="Roboto" panose="02000000000000000000" pitchFamily="2" charset="0"/>
                <a:ea typeface="Roboto" panose="02000000000000000000" pitchFamily="2" charset="0"/>
              </a:rPr>
              <a:t> </a:t>
            </a:r>
            <a:r>
              <a:rPr lang="fr-FR" sz="1600" dirty="0">
                <a:latin typeface="Roboto" charset="0"/>
                <a:ea typeface="Roboto" charset="0"/>
                <a:cs typeface="Roboto" charset="0"/>
              </a:rPr>
              <a:t>ayant fait 3 compétitions dans la même discipline </a:t>
            </a:r>
            <a:r>
              <a:rPr lang="fr-FR" sz="1600" dirty="0">
                <a:latin typeface="Roboto" panose="02000000000000000000" pitchFamily="2" charset="0"/>
                <a:ea typeface="Roboto" panose="02000000000000000000" pitchFamily="2" charset="0"/>
              </a:rPr>
              <a:t>ou équipe en n</a:t>
            </a:r>
            <a:r>
              <a:rPr lang="fr-FR" sz="1600" dirty="0">
                <a:latin typeface="Roboto" charset="0"/>
                <a:ea typeface="Roboto" charset="0"/>
                <a:cs typeface="Roboto" charset="0"/>
              </a:rPr>
              <a:t>iveau départemental</a:t>
            </a:r>
            <a:endParaRPr lang="fr-FR" sz="1600" b="1" dirty="0">
              <a:latin typeface="Roboto" charset="0"/>
              <a:ea typeface="Roboto" charset="0"/>
              <a:cs typeface="Roboto" charset="0"/>
            </a:endParaRPr>
          </a:p>
        </p:txBody>
      </p:sp>
      <p:sp>
        <p:nvSpPr>
          <p:cNvPr id="45" name="ZoneTexte 44"/>
          <p:cNvSpPr txBox="1"/>
          <p:nvPr/>
        </p:nvSpPr>
        <p:spPr>
          <a:xfrm>
            <a:off x="6836565" y="5936342"/>
            <a:ext cx="4990035" cy="313932"/>
          </a:xfrm>
          <a:prstGeom prst="rect">
            <a:avLst/>
          </a:prstGeom>
          <a:noFill/>
        </p:spPr>
        <p:txBody>
          <a:bodyPr wrap="square" rtlCol="0">
            <a:spAutoFit/>
          </a:bodyPr>
          <a:lstStyle/>
          <a:p>
            <a:pPr lvl="0" defTabSz="755650">
              <a:lnSpc>
                <a:spcPct val="90000"/>
              </a:lnSpc>
              <a:spcBef>
                <a:spcPct val="0"/>
              </a:spcBef>
              <a:spcAft>
                <a:spcPct val="15000"/>
              </a:spcAft>
            </a:pPr>
            <a:r>
              <a:rPr lang="fr-FR" sz="1600" dirty="0">
                <a:solidFill>
                  <a:prstClr val="black">
                    <a:hueOff val="0"/>
                    <a:satOff val="0"/>
                    <a:lumOff val="0"/>
                    <a:alphaOff val="0"/>
                  </a:prstClr>
                </a:solidFill>
                <a:latin typeface="Roboto" panose="02000000000000000000" pitchFamily="2" charset="0"/>
                <a:ea typeface="Roboto" panose="02000000000000000000" pitchFamily="2" charset="0"/>
                <a:cs typeface="Roboto" charset="0"/>
              </a:rPr>
              <a:t>Au moins 3 jeunes licenciés</a:t>
            </a:r>
          </a:p>
        </p:txBody>
      </p:sp>
      <p:pic>
        <p:nvPicPr>
          <p:cNvPr id="20" name="Image 19">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
        <p:nvSpPr>
          <p:cNvPr id="21" name="Rectangle à coins arrondis 11">
            <a:extLst>
              <a:ext uri="{FF2B5EF4-FFF2-40B4-BE49-F238E27FC236}">
                <a16:creationId xmlns:a16="http://schemas.microsoft.com/office/drawing/2014/main" id="{566CB9D4-886D-47BD-87EC-69F036C31AE5}"/>
              </a:ext>
            </a:extLst>
          </p:cNvPr>
          <p:cNvSpPr/>
          <p:nvPr/>
        </p:nvSpPr>
        <p:spPr>
          <a:xfrm>
            <a:off x="4037802" y="6401811"/>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 au moins 1 CERTIFICATION</a:t>
            </a:r>
          </a:p>
        </p:txBody>
      </p:sp>
    </p:spTree>
    <p:extLst>
      <p:ext uri="{BB962C8B-B14F-4D97-AF65-F5344CB8AC3E}">
        <p14:creationId xmlns:p14="http://schemas.microsoft.com/office/powerpoint/2010/main" val="212646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A4534AB6-2098-4714-BA05-D8533E48C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pic>
        <p:nvPicPr>
          <p:cNvPr id="7" name="Image 6"/>
          <p:cNvPicPr>
            <a:picLocks noChangeAspect="1"/>
          </p:cNvPicPr>
          <p:nvPr/>
        </p:nvPicPr>
        <p:blipFill>
          <a:blip r:embed="rId4"/>
          <a:stretch>
            <a:fillRect/>
          </a:stretch>
        </p:blipFill>
        <p:spPr>
          <a:xfrm>
            <a:off x="-1" y="921658"/>
            <a:ext cx="10871200" cy="60959"/>
          </a:xfrm>
          <a:prstGeom prst="rect">
            <a:avLst/>
          </a:prstGeom>
        </p:spPr>
      </p:pic>
      <p:pic>
        <p:nvPicPr>
          <p:cNvPr id="8" name="Image 7"/>
          <p:cNvPicPr>
            <a:picLocks noChangeAspect="1"/>
          </p:cNvPicPr>
          <p:nvPr/>
        </p:nvPicPr>
        <p:blipFill>
          <a:blip r:embed="rId5"/>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5"/>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Synthèse</a:t>
            </a:r>
            <a:r>
              <a:rPr lang="it-IT" sz="3200" dirty="0">
                <a:latin typeface="Handel" charset="0"/>
                <a:ea typeface="Handel" charset="0"/>
                <a:cs typeface="Handel" charset="0"/>
              </a:rPr>
              <a:t> </a:t>
            </a:r>
            <a:r>
              <a:rPr lang="it-IT" sz="3200" dirty="0" err="1">
                <a:latin typeface="Handel" charset="0"/>
                <a:ea typeface="Handel" charset="0"/>
                <a:cs typeface="Handel" charset="0"/>
              </a:rPr>
              <a:t>label</a:t>
            </a:r>
            <a:r>
              <a:rPr lang="it-IT" sz="3200" dirty="0">
                <a:latin typeface="Handel" charset="0"/>
                <a:ea typeface="Handel" charset="0"/>
                <a:cs typeface="Handel" charset="0"/>
              </a:rPr>
              <a:t> Argent</a:t>
            </a:r>
          </a:p>
        </p:txBody>
      </p:sp>
      <p:pic>
        <p:nvPicPr>
          <p:cNvPr id="3" name="Image 2"/>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982618" y="4263916"/>
            <a:ext cx="4514899" cy="1735350"/>
          </a:xfrm>
          <a:prstGeom prst="rect">
            <a:avLst/>
          </a:prstGeom>
        </p:spPr>
      </p:pic>
      <p:pic>
        <p:nvPicPr>
          <p:cNvPr id="4" name="Image 3"/>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1561241" y="3351080"/>
            <a:ext cx="3351424" cy="1457231"/>
          </a:xfrm>
          <a:prstGeom prst="rect">
            <a:avLst/>
          </a:prstGeom>
        </p:spPr>
      </p:pic>
      <p:pic>
        <p:nvPicPr>
          <p:cNvPr id="5" name="Image 4"/>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2140141" y="2351811"/>
            <a:ext cx="2229393" cy="1243670"/>
          </a:xfrm>
          <a:prstGeom prst="rect">
            <a:avLst/>
          </a:prstGeom>
        </p:spPr>
      </p:pic>
      <p:pic>
        <p:nvPicPr>
          <p:cNvPr id="11" name="Image 10"/>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2737156" y="1287518"/>
            <a:ext cx="1074156" cy="1119767"/>
          </a:xfrm>
          <a:prstGeom prst="rect">
            <a:avLst/>
          </a:prstGeom>
        </p:spPr>
      </p:pic>
      <p:sp>
        <p:nvSpPr>
          <p:cNvPr id="12" name="Rectangle à coins arrondis 11"/>
          <p:cNvSpPr/>
          <p:nvPr/>
        </p:nvSpPr>
        <p:spPr>
          <a:xfrm>
            <a:off x="4143161" y="1139496"/>
            <a:ext cx="3518452" cy="342870"/>
          </a:xfrm>
          <a:prstGeom prst="round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EQUIPEMENT</a:t>
            </a:r>
          </a:p>
        </p:txBody>
      </p:sp>
      <p:sp>
        <p:nvSpPr>
          <p:cNvPr id="39" name="Rectangle à coins arrondis 38"/>
          <p:cNvSpPr/>
          <p:nvPr/>
        </p:nvSpPr>
        <p:spPr>
          <a:xfrm>
            <a:off x="4983226" y="2506286"/>
            <a:ext cx="3575196" cy="342870"/>
          </a:xfrm>
          <a:prstGeom prst="round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ENCADREMENT DU CLUB</a:t>
            </a:r>
          </a:p>
        </p:txBody>
      </p:sp>
      <p:sp>
        <p:nvSpPr>
          <p:cNvPr id="41" name="Rectangle à coins arrondis 40"/>
          <p:cNvSpPr/>
          <p:nvPr/>
        </p:nvSpPr>
        <p:spPr>
          <a:xfrm>
            <a:off x="5838469" y="4139144"/>
            <a:ext cx="3518452" cy="342870"/>
          </a:xfrm>
          <a:prstGeom prst="round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latin typeface="Roboto" charset="0"/>
                <a:ea typeface="Roboto" charset="0"/>
                <a:cs typeface="Roboto" charset="0"/>
              </a:rPr>
              <a:t>SPORTIF</a:t>
            </a:r>
            <a:endParaRPr lang="fr-FR" b="1" dirty="0">
              <a:solidFill>
                <a:schemeClr val="bg1"/>
              </a:solidFill>
              <a:latin typeface="Roboto" charset="0"/>
              <a:ea typeface="Roboto" charset="0"/>
              <a:cs typeface="Roboto" charset="0"/>
            </a:endParaRPr>
          </a:p>
        </p:txBody>
      </p:sp>
      <p:sp>
        <p:nvSpPr>
          <p:cNvPr id="42" name="Rectangle à coins arrondis 41"/>
          <p:cNvSpPr/>
          <p:nvPr/>
        </p:nvSpPr>
        <p:spPr>
          <a:xfrm>
            <a:off x="6560069" y="5529651"/>
            <a:ext cx="3518452" cy="342870"/>
          </a:xfrm>
          <a:prstGeom prst="round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JEUNES</a:t>
            </a:r>
          </a:p>
        </p:txBody>
      </p:sp>
      <p:sp>
        <p:nvSpPr>
          <p:cNvPr id="15" name="ZoneTexte 14"/>
          <p:cNvSpPr txBox="1"/>
          <p:nvPr/>
        </p:nvSpPr>
        <p:spPr>
          <a:xfrm>
            <a:off x="4270678" y="1532205"/>
            <a:ext cx="7159321" cy="830997"/>
          </a:xfrm>
          <a:prstGeom prst="rect">
            <a:avLst/>
          </a:prstGeom>
          <a:noFill/>
        </p:spPr>
        <p:txBody>
          <a:bodyPr wrap="square" rtlCol="0">
            <a:spAutoFit/>
          </a:bodyPr>
          <a:lstStyle/>
          <a:p>
            <a:pPr lvl="0"/>
            <a:r>
              <a:rPr lang="fr-FR" sz="1600" b="1" dirty="0">
                <a:latin typeface="Roboto" charset="0"/>
                <a:ea typeface="Roboto" charset="0"/>
                <a:cs typeface="Roboto" charset="0"/>
              </a:rPr>
              <a:t>Salle </a:t>
            </a:r>
            <a:r>
              <a:rPr lang="fr-FR" sz="1600" dirty="0">
                <a:latin typeface="Roboto" charset="0"/>
                <a:ea typeface="Roboto" charset="0"/>
                <a:cs typeface="Roboto" charset="0"/>
              </a:rPr>
              <a:t>(au moins 4 cibles et 18m) :  </a:t>
            </a:r>
            <a:r>
              <a:rPr lang="fr-FR" sz="1600" b="1" dirty="0">
                <a:latin typeface="Roboto" charset="0"/>
                <a:ea typeface="Roboto" charset="0"/>
                <a:cs typeface="Roboto" charset="0"/>
              </a:rPr>
              <a:t>6h mini</a:t>
            </a:r>
            <a:r>
              <a:rPr lang="fr-FR" sz="1600" dirty="0">
                <a:latin typeface="Roboto" charset="0"/>
                <a:ea typeface="Roboto" charset="0"/>
                <a:cs typeface="Roboto" charset="0"/>
              </a:rPr>
              <a:t>/semaine sur </a:t>
            </a:r>
            <a:r>
              <a:rPr lang="fr-FR" sz="1600" b="1" dirty="0">
                <a:latin typeface="Roboto" charset="0"/>
                <a:ea typeface="Roboto" charset="0"/>
                <a:cs typeface="Roboto" charset="0"/>
              </a:rPr>
              <a:t>3 jours +</a:t>
            </a:r>
          </a:p>
          <a:p>
            <a:pPr lvl="0"/>
            <a:r>
              <a:rPr lang="fr-FR" sz="1600" b="1" dirty="0">
                <a:latin typeface="Roboto" charset="0"/>
                <a:ea typeface="Roboto" charset="0"/>
                <a:cs typeface="Roboto" charset="0"/>
              </a:rPr>
              <a:t>Equipement extérieur</a:t>
            </a:r>
            <a:r>
              <a:rPr lang="fr-FR" sz="1600" dirty="0">
                <a:latin typeface="Roboto" charset="0"/>
                <a:ea typeface="Roboto" charset="0"/>
                <a:cs typeface="Roboto" charset="0"/>
              </a:rPr>
              <a:t> </a:t>
            </a:r>
            <a:r>
              <a:rPr lang="fr-FR" sz="1600" b="1" dirty="0">
                <a:latin typeface="Roboto" charset="0"/>
                <a:ea typeface="Roboto" charset="0"/>
                <a:cs typeface="Roboto" charset="0"/>
              </a:rPr>
              <a:t>6h mini</a:t>
            </a:r>
            <a:r>
              <a:rPr lang="fr-FR" sz="1600" dirty="0">
                <a:latin typeface="Roboto" charset="0"/>
                <a:ea typeface="Roboto" charset="0"/>
                <a:cs typeface="Roboto" charset="0"/>
              </a:rPr>
              <a:t>/semaine sur </a:t>
            </a:r>
            <a:r>
              <a:rPr lang="fr-FR" sz="1600" b="1" dirty="0">
                <a:latin typeface="Roboto" charset="0"/>
                <a:ea typeface="Roboto" charset="0"/>
                <a:cs typeface="Roboto" charset="0"/>
              </a:rPr>
              <a:t>3 jours </a:t>
            </a:r>
            <a:r>
              <a:rPr lang="fr-FR" sz="1600" dirty="0">
                <a:latin typeface="Roboto" charset="0"/>
                <a:ea typeface="Roboto" charset="0"/>
                <a:cs typeface="Roboto" charset="0"/>
              </a:rPr>
              <a:t>(plat 4 cibles -mini de 20 à 70m ou parcours au moins 6 cibles de 5 à 40m minimum) </a:t>
            </a:r>
          </a:p>
        </p:txBody>
      </p:sp>
      <p:sp>
        <p:nvSpPr>
          <p:cNvPr id="43" name="ZoneTexte 42"/>
          <p:cNvSpPr txBox="1"/>
          <p:nvPr/>
        </p:nvSpPr>
        <p:spPr>
          <a:xfrm>
            <a:off x="5121154" y="2938159"/>
            <a:ext cx="6894769" cy="1077218"/>
          </a:xfrm>
          <a:prstGeom prst="rect">
            <a:avLst/>
          </a:prstGeom>
          <a:noFill/>
        </p:spPr>
        <p:txBody>
          <a:bodyPr wrap="square" rtlCol="0">
            <a:spAutoFit/>
          </a:bodyPr>
          <a:lstStyle/>
          <a:p>
            <a:pPr lvl="0"/>
            <a:r>
              <a:rPr lang="fr-FR" sz="1600" dirty="0">
                <a:latin typeface="Roboto" charset="0"/>
                <a:ea typeface="Roboto" charset="0"/>
                <a:cs typeface="Roboto" charset="0"/>
              </a:rPr>
              <a:t>Au moins </a:t>
            </a:r>
            <a:r>
              <a:rPr lang="fr-FR" sz="1600" b="1" dirty="0">
                <a:latin typeface="Roboto" charset="0"/>
                <a:ea typeface="Roboto" charset="0"/>
                <a:cs typeface="Roboto" charset="0"/>
              </a:rPr>
              <a:t>2 séances encadrées </a:t>
            </a:r>
            <a:r>
              <a:rPr lang="fr-FR" sz="1600" dirty="0">
                <a:latin typeface="Roboto" charset="0"/>
                <a:ea typeface="Roboto" charset="0"/>
                <a:cs typeface="Roboto" charset="0"/>
              </a:rPr>
              <a:t>par un </a:t>
            </a:r>
            <a:r>
              <a:rPr lang="fr-FR" sz="1600" b="1" dirty="0">
                <a:latin typeface="Roboto" charset="0"/>
                <a:ea typeface="Roboto" charset="0"/>
                <a:cs typeface="Roboto" charset="0"/>
              </a:rPr>
              <a:t>entraîneur actif  </a:t>
            </a:r>
            <a:r>
              <a:rPr lang="fr-FR" sz="1600" dirty="0">
                <a:latin typeface="Roboto" charset="0"/>
                <a:ea typeface="Roboto" charset="0"/>
                <a:cs typeface="Roboto" charset="0"/>
              </a:rPr>
              <a:t>( 1 en  apprentissage + 1 en perfectionnement) </a:t>
            </a:r>
            <a:r>
              <a:rPr lang="fr-FR" sz="1600" b="1" dirty="0">
                <a:latin typeface="Roboto" charset="0"/>
                <a:ea typeface="Roboto" charset="0"/>
                <a:cs typeface="Roboto" charset="0"/>
              </a:rPr>
              <a:t>+</a:t>
            </a:r>
          </a:p>
          <a:p>
            <a:pPr lvl="0"/>
            <a:r>
              <a:rPr lang="fr-FR" sz="1600" dirty="0">
                <a:latin typeface="Roboto" charset="0"/>
                <a:ea typeface="Roboto" charset="0"/>
                <a:cs typeface="Roboto" charset="0"/>
              </a:rPr>
              <a:t>Au moins 1 entraîneur jusqu'à 50 licenciés, </a:t>
            </a:r>
            <a:r>
              <a:rPr lang="fr-FR" sz="1600" b="1" dirty="0">
                <a:latin typeface="Roboto" charset="0"/>
                <a:ea typeface="Roboto" charset="0"/>
                <a:cs typeface="Roboto" charset="0"/>
              </a:rPr>
              <a:t>2 de 51 à 80, 3 de 81 à 100 et 4 de 101 à 150 et 5 au-delà de 150</a:t>
            </a:r>
            <a:endParaRPr lang="fr-FR" sz="1600" dirty="0">
              <a:latin typeface="Roboto" charset="0"/>
              <a:ea typeface="Roboto" charset="0"/>
              <a:cs typeface="Roboto" charset="0"/>
            </a:endParaRPr>
          </a:p>
        </p:txBody>
      </p:sp>
      <p:sp>
        <p:nvSpPr>
          <p:cNvPr id="45" name="ZoneTexte 44"/>
          <p:cNvSpPr txBox="1"/>
          <p:nvPr/>
        </p:nvSpPr>
        <p:spPr>
          <a:xfrm>
            <a:off x="7025889" y="5955343"/>
            <a:ext cx="4990035" cy="338554"/>
          </a:xfrm>
          <a:prstGeom prst="rect">
            <a:avLst/>
          </a:prstGeom>
          <a:noFill/>
        </p:spPr>
        <p:txBody>
          <a:bodyPr wrap="square" rtlCol="0">
            <a:spAutoFit/>
          </a:bodyPr>
          <a:lstStyle/>
          <a:p>
            <a:pPr lvl="0"/>
            <a:r>
              <a:rPr lang="fr-FR" sz="1600" dirty="0">
                <a:latin typeface="Roboto" charset="0"/>
                <a:ea typeface="Roboto" charset="0"/>
                <a:cs typeface="Roboto" charset="0"/>
              </a:rPr>
              <a:t>Au moins 6 jeunes licenciés</a:t>
            </a:r>
          </a:p>
        </p:txBody>
      </p:sp>
      <p:sp>
        <p:nvSpPr>
          <p:cNvPr id="13" name="Rectangle 12">
            <a:extLst>
              <a:ext uri="{FF2B5EF4-FFF2-40B4-BE49-F238E27FC236}">
                <a16:creationId xmlns:a16="http://schemas.microsoft.com/office/drawing/2014/main" id="{D92FDEF8-36C6-4699-A781-9A77EF3D6BD0}"/>
              </a:ext>
            </a:extLst>
          </p:cNvPr>
          <p:cNvSpPr/>
          <p:nvPr/>
        </p:nvSpPr>
        <p:spPr>
          <a:xfrm>
            <a:off x="6024502" y="4590334"/>
            <a:ext cx="6691172" cy="830997"/>
          </a:xfrm>
          <a:prstGeom prst="rect">
            <a:avLst/>
          </a:prstGeom>
        </p:spPr>
        <p:txBody>
          <a:bodyPr wrap="square">
            <a:spAutoFit/>
          </a:bodyPr>
          <a:lstStyle/>
          <a:p>
            <a:r>
              <a:rPr lang="fr-FR" sz="1600" b="1" dirty="0">
                <a:latin typeface="Roboto" charset="0"/>
                <a:ea typeface="Roboto" charset="0"/>
                <a:cs typeface="Roboto" charset="0"/>
              </a:rPr>
              <a:t>Niveau régional </a:t>
            </a:r>
          </a:p>
          <a:p>
            <a:r>
              <a:rPr lang="fr-FR" sz="1600" dirty="0">
                <a:latin typeface="Roboto" charset="0"/>
                <a:ea typeface="Roboto" charset="0"/>
                <a:cs typeface="Roboto" charset="0"/>
              </a:rPr>
              <a:t>4 </a:t>
            </a:r>
            <a:r>
              <a:rPr lang="fr-FR" sz="1600" dirty="0" err="1">
                <a:latin typeface="Roboto" charset="0"/>
                <a:ea typeface="Roboto" charset="0"/>
                <a:cs typeface="Roboto" charset="0"/>
              </a:rPr>
              <a:t>indiv</a:t>
            </a:r>
            <a:r>
              <a:rPr lang="fr-FR" sz="1600" dirty="0">
                <a:latin typeface="Roboto" charset="0"/>
                <a:ea typeface="Roboto" charset="0"/>
                <a:cs typeface="Roboto" charset="0"/>
              </a:rPr>
              <a:t> en championnat régional ou équipe DR </a:t>
            </a:r>
            <a:r>
              <a:rPr lang="fr-FR" sz="1600" b="1" dirty="0">
                <a:latin typeface="Roboto" charset="0"/>
                <a:ea typeface="Roboto" charset="0"/>
                <a:cs typeface="Roboto" charset="0"/>
              </a:rPr>
              <a:t>+</a:t>
            </a:r>
            <a:r>
              <a:rPr lang="fr-FR" sz="1600" dirty="0">
                <a:latin typeface="Roboto" charset="0"/>
                <a:ea typeface="Roboto" charset="0"/>
                <a:cs typeface="Roboto" charset="0"/>
              </a:rPr>
              <a:t> </a:t>
            </a:r>
            <a:r>
              <a:rPr lang="fr-FR" sz="1600" b="1" dirty="0">
                <a:latin typeface="Roboto" charset="0"/>
                <a:ea typeface="Roboto" charset="0"/>
                <a:cs typeface="Roboto" charset="0"/>
              </a:rPr>
              <a:t>au moins </a:t>
            </a:r>
          </a:p>
          <a:p>
            <a:r>
              <a:rPr lang="fr-FR" sz="1600" b="1" dirty="0">
                <a:latin typeface="Roboto" charset="0"/>
                <a:ea typeface="Roboto" charset="0"/>
                <a:cs typeface="Roboto" charset="0"/>
              </a:rPr>
              <a:t>3 jeunes </a:t>
            </a:r>
            <a:r>
              <a:rPr lang="fr-FR" sz="1600" dirty="0">
                <a:latin typeface="Roboto" charset="0"/>
                <a:ea typeface="Roboto" charset="0"/>
                <a:cs typeface="Roboto" charset="0"/>
              </a:rPr>
              <a:t>ayant fait 3 compétitions dans la même discipline </a:t>
            </a:r>
          </a:p>
        </p:txBody>
      </p:sp>
      <p:sp>
        <p:nvSpPr>
          <p:cNvPr id="20" name="Rectangle à coins arrondis 11">
            <a:extLst>
              <a:ext uri="{FF2B5EF4-FFF2-40B4-BE49-F238E27FC236}">
                <a16:creationId xmlns:a16="http://schemas.microsoft.com/office/drawing/2014/main" id="{52E33451-1F95-424B-A4B3-E199BFCFD433}"/>
              </a:ext>
            </a:extLst>
          </p:cNvPr>
          <p:cNvSpPr/>
          <p:nvPr/>
        </p:nvSpPr>
        <p:spPr>
          <a:xfrm>
            <a:off x="4190651" y="6415132"/>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 au moins 1 CERTIFICATION</a:t>
            </a:r>
          </a:p>
        </p:txBody>
      </p:sp>
    </p:spTree>
    <p:extLst>
      <p:ext uri="{BB962C8B-B14F-4D97-AF65-F5344CB8AC3E}">
        <p14:creationId xmlns:p14="http://schemas.microsoft.com/office/powerpoint/2010/main" val="207672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69367" y="-1687"/>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Synthèse</a:t>
            </a:r>
            <a:r>
              <a:rPr lang="it-IT" sz="3200" dirty="0">
                <a:latin typeface="Handel" charset="0"/>
                <a:ea typeface="Handel" charset="0"/>
                <a:cs typeface="Handel" charset="0"/>
              </a:rPr>
              <a:t> </a:t>
            </a:r>
            <a:r>
              <a:rPr lang="it-IT" sz="3200" dirty="0" err="1">
                <a:latin typeface="Handel" charset="0"/>
                <a:ea typeface="Handel" charset="0"/>
                <a:cs typeface="Handel" charset="0"/>
              </a:rPr>
              <a:t>label</a:t>
            </a:r>
            <a:r>
              <a:rPr lang="it-IT" sz="3200" dirty="0">
                <a:latin typeface="Handel" charset="0"/>
                <a:ea typeface="Handel" charset="0"/>
                <a:cs typeface="Handel" charset="0"/>
              </a:rPr>
              <a:t> Or</a:t>
            </a:r>
          </a:p>
        </p:txBody>
      </p:sp>
      <p:pic>
        <p:nvPicPr>
          <p:cNvPr id="3" name="Image 2"/>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033418" y="4111516"/>
            <a:ext cx="4514899" cy="1735350"/>
          </a:xfrm>
          <a:prstGeom prst="rect">
            <a:avLst/>
          </a:prstGeom>
        </p:spPr>
      </p:pic>
      <p:pic>
        <p:nvPicPr>
          <p:cNvPr id="4" name="Image 3"/>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612041" y="3198680"/>
            <a:ext cx="3351424" cy="1457231"/>
          </a:xfrm>
          <a:prstGeom prst="rect">
            <a:avLst/>
          </a:prstGeom>
        </p:spPr>
      </p:pic>
      <p:pic>
        <p:nvPicPr>
          <p:cNvPr id="5" name="Image 4"/>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190941" y="2199411"/>
            <a:ext cx="2229393" cy="1243670"/>
          </a:xfrm>
          <a:prstGeom prst="rect">
            <a:avLst/>
          </a:prstGeom>
        </p:spPr>
      </p:pic>
      <p:pic>
        <p:nvPicPr>
          <p:cNvPr id="11" name="Image 10"/>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2787956" y="1135118"/>
            <a:ext cx="1074156" cy="1119767"/>
          </a:xfrm>
          <a:prstGeom prst="rect">
            <a:avLst/>
          </a:prstGeom>
        </p:spPr>
      </p:pic>
      <p:sp>
        <p:nvSpPr>
          <p:cNvPr id="12" name="Rectangle à coins arrondis 11"/>
          <p:cNvSpPr/>
          <p:nvPr/>
        </p:nvSpPr>
        <p:spPr>
          <a:xfrm>
            <a:off x="4159857" y="1201366"/>
            <a:ext cx="3518452" cy="342870"/>
          </a:xfrm>
          <a:prstGeom prst="round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EQUIPEMENT</a:t>
            </a:r>
          </a:p>
        </p:txBody>
      </p:sp>
      <p:sp>
        <p:nvSpPr>
          <p:cNvPr id="39" name="Rectangle à coins arrondis 38"/>
          <p:cNvSpPr/>
          <p:nvPr/>
        </p:nvSpPr>
        <p:spPr>
          <a:xfrm>
            <a:off x="4825633" y="2262689"/>
            <a:ext cx="3518452" cy="342870"/>
          </a:xfrm>
          <a:prstGeom prst="round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ENCADREMENT DU CLUB</a:t>
            </a:r>
          </a:p>
        </p:txBody>
      </p:sp>
      <p:sp>
        <p:nvSpPr>
          <p:cNvPr id="41" name="Rectangle à coins arrondis 40"/>
          <p:cNvSpPr/>
          <p:nvPr/>
        </p:nvSpPr>
        <p:spPr>
          <a:xfrm>
            <a:off x="5512105" y="3755860"/>
            <a:ext cx="3518452" cy="342870"/>
          </a:xfrm>
          <a:prstGeom prst="round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latin typeface="Roboto" charset="0"/>
                <a:ea typeface="Roboto" charset="0"/>
                <a:cs typeface="Roboto" charset="0"/>
              </a:rPr>
              <a:t>SPORTIF</a:t>
            </a:r>
            <a:endParaRPr lang="fr-FR" b="1" dirty="0">
              <a:solidFill>
                <a:schemeClr val="bg1"/>
              </a:solidFill>
              <a:latin typeface="Roboto" charset="0"/>
              <a:ea typeface="Roboto" charset="0"/>
              <a:cs typeface="Roboto" charset="0"/>
            </a:endParaRPr>
          </a:p>
        </p:txBody>
      </p:sp>
      <p:sp>
        <p:nvSpPr>
          <p:cNvPr id="42" name="Rectangle à coins arrondis 41"/>
          <p:cNvSpPr/>
          <p:nvPr/>
        </p:nvSpPr>
        <p:spPr>
          <a:xfrm>
            <a:off x="6493943" y="5351975"/>
            <a:ext cx="3518452" cy="342870"/>
          </a:xfrm>
          <a:prstGeom prst="round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JEUNES</a:t>
            </a:r>
          </a:p>
        </p:txBody>
      </p:sp>
      <p:sp>
        <p:nvSpPr>
          <p:cNvPr id="15" name="ZoneTexte 14"/>
          <p:cNvSpPr txBox="1"/>
          <p:nvPr/>
        </p:nvSpPr>
        <p:spPr>
          <a:xfrm>
            <a:off x="4285401" y="1586066"/>
            <a:ext cx="4990035" cy="584775"/>
          </a:xfrm>
          <a:prstGeom prst="rect">
            <a:avLst/>
          </a:prstGeom>
          <a:noFill/>
        </p:spPr>
        <p:txBody>
          <a:bodyPr wrap="square" rtlCol="0">
            <a:spAutoFit/>
          </a:bodyPr>
          <a:lstStyle/>
          <a:p>
            <a:pPr lvl="0">
              <a:buClr>
                <a:srgbClr val="FDBE03"/>
              </a:buClr>
            </a:pPr>
            <a:r>
              <a:rPr lang="fr-FR" sz="1600" b="1" dirty="0">
                <a:latin typeface="Roboto" charset="0"/>
                <a:ea typeface="Roboto" charset="0"/>
                <a:cs typeface="Roboto" charset="0"/>
              </a:rPr>
              <a:t>Salle</a:t>
            </a:r>
            <a:r>
              <a:rPr lang="fr-FR" sz="1600" dirty="0">
                <a:latin typeface="Roboto" charset="0"/>
                <a:ea typeface="Roboto" charset="0"/>
                <a:cs typeface="Roboto" charset="0"/>
              </a:rPr>
              <a:t> : 18h mini/semaine </a:t>
            </a:r>
            <a:r>
              <a:rPr lang="fr-FR" sz="1600" b="1" dirty="0">
                <a:latin typeface="Roboto" charset="0"/>
                <a:ea typeface="Roboto" charset="0"/>
                <a:cs typeface="Roboto" charset="0"/>
              </a:rPr>
              <a:t>+</a:t>
            </a:r>
            <a:r>
              <a:rPr lang="fr-FR" sz="1600" dirty="0">
                <a:latin typeface="Roboto" charset="0"/>
                <a:ea typeface="Roboto" charset="0"/>
                <a:cs typeface="Roboto" charset="0"/>
              </a:rPr>
              <a:t> </a:t>
            </a:r>
            <a:r>
              <a:rPr lang="fr-FR" sz="1600" b="1" dirty="0">
                <a:latin typeface="Roboto" charset="0"/>
                <a:ea typeface="Roboto" charset="0"/>
                <a:cs typeface="Roboto" charset="0"/>
              </a:rPr>
              <a:t>Terrain permanent </a:t>
            </a:r>
            <a:r>
              <a:rPr lang="fr-FR" sz="1600" dirty="0">
                <a:latin typeface="Roboto" charset="0"/>
                <a:ea typeface="Roboto" charset="0"/>
                <a:cs typeface="Roboto" charset="0"/>
              </a:rPr>
              <a:t>(tir à plat ou parcours*)</a:t>
            </a:r>
          </a:p>
        </p:txBody>
      </p:sp>
      <p:sp>
        <p:nvSpPr>
          <p:cNvPr id="45" name="ZoneTexte 44"/>
          <p:cNvSpPr txBox="1"/>
          <p:nvPr/>
        </p:nvSpPr>
        <p:spPr>
          <a:xfrm>
            <a:off x="6693931" y="5812099"/>
            <a:ext cx="4990035" cy="338554"/>
          </a:xfrm>
          <a:prstGeom prst="rect">
            <a:avLst/>
          </a:prstGeom>
          <a:noFill/>
        </p:spPr>
        <p:txBody>
          <a:bodyPr wrap="square" rtlCol="0">
            <a:spAutoFit/>
          </a:bodyPr>
          <a:lstStyle/>
          <a:p>
            <a:pPr lvl="0">
              <a:buClr>
                <a:srgbClr val="FFBE00"/>
              </a:buClr>
            </a:pPr>
            <a:r>
              <a:rPr lang="fr-FR" sz="1600" dirty="0">
                <a:latin typeface="Roboto" charset="0"/>
                <a:ea typeface="Roboto" charset="0"/>
                <a:cs typeface="Roboto" charset="0"/>
              </a:rPr>
              <a:t>Au moins 8 jeunes licenciés</a:t>
            </a:r>
          </a:p>
        </p:txBody>
      </p:sp>
      <p:sp>
        <p:nvSpPr>
          <p:cNvPr id="6" name="Rectangle 5">
            <a:extLst>
              <a:ext uri="{FF2B5EF4-FFF2-40B4-BE49-F238E27FC236}">
                <a16:creationId xmlns:a16="http://schemas.microsoft.com/office/drawing/2014/main" id="{434C008A-3EAD-4F88-8AAD-CD865FDF4728}"/>
              </a:ext>
            </a:extLst>
          </p:cNvPr>
          <p:cNvSpPr/>
          <p:nvPr/>
        </p:nvSpPr>
        <p:spPr>
          <a:xfrm>
            <a:off x="4909377" y="2671847"/>
            <a:ext cx="6407544" cy="1323439"/>
          </a:xfrm>
          <a:prstGeom prst="rect">
            <a:avLst/>
          </a:prstGeom>
        </p:spPr>
        <p:txBody>
          <a:bodyPr wrap="square">
            <a:spAutoFit/>
          </a:bodyPr>
          <a:lstStyle/>
          <a:p>
            <a:pPr algn="just"/>
            <a:r>
              <a:rPr lang="fr-FR" sz="1600" b="1" dirty="0">
                <a:latin typeface="Roboto" charset="0"/>
                <a:ea typeface="Roboto" charset="0"/>
                <a:cs typeface="Roboto" charset="0"/>
              </a:rPr>
              <a:t>1 PRO </a:t>
            </a:r>
            <a:r>
              <a:rPr lang="fr-FR" sz="1600" dirty="0">
                <a:latin typeface="Roboto" charset="0"/>
                <a:ea typeface="Roboto" charset="0"/>
                <a:cs typeface="Roboto" charset="0"/>
              </a:rPr>
              <a:t>(CQP TS et/ou BE/DE) </a:t>
            </a:r>
            <a:r>
              <a:rPr lang="fr-FR" sz="1600" b="1" dirty="0">
                <a:latin typeface="Roboto" charset="0"/>
                <a:ea typeface="Roboto" charset="0"/>
                <a:cs typeface="Roboto" charset="0"/>
              </a:rPr>
              <a:t>au moins 4h/semaine +</a:t>
            </a:r>
            <a:r>
              <a:rPr lang="fr-FR" sz="1600" dirty="0">
                <a:latin typeface="Roboto" charset="0"/>
                <a:ea typeface="Roboto" charset="0"/>
                <a:cs typeface="Roboto" charset="0"/>
              </a:rPr>
              <a:t> au moins un autre 1 entraîneur diplômé actif</a:t>
            </a:r>
          </a:p>
          <a:p>
            <a:pPr algn="just"/>
            <a:r>
              <a:rPr lang="fr-FR" sz="1600" b="1" dirty="0">
                <a:latin typeface="Roboto" panose="02000000000000000000" pitchFamily="2" charset="0"/>
                <a:ea typeface="Roboto" panose="02000000000000000000" pitchFamily="2" charset="0"/>
              </a:rPr>
              <a:t>+</a:t>
            </a:r>
            <a:r>
              <a:rPr lang="fr-FR" sz="1600" dirty="0">
                <a:latin typeface="Roboto" panose="02000000000000000000" pitchFamily="2" charset="0"/>
                <a:ea typeface="Roboto" panose="02000000000000000000" pitchFamily="2" charset="0"/>
              </a:rPr>
              <a:t> Au moins</a:t>
            </a:r>
            <a:r>
              <a:rPr lang="fr-FR" sz="1600" dirty="0">
                <a:latin typeface="Roboto" charset="0"/>
                <a:ea typeface="Roboto" charset="0"/>
                <a:cs typeface="Roboto" charset="0"/>
              </a:rPr>
              <a:t> </a:t>
            </a:r>
            <a:r>
              <a:rPr lang="fr-FR" sz="1600" b="1" dirty="0">
                <a:latin typeface="Roboto" charset="0"/>
                <a:ea typeface="Roboto" charset="0"/>
                <a:cs typeface="Roboto" charset="0"/>
              </a:rPr>
              <a:t>4 séances </a:t>
            </a:r>
            <a:r>
              <a:rPr lang="fr-FR" sz="1600" dirty="0">
                <a:latin typeface="Roboto" charset="0"/>
                <a:ea typeface="Roboto" charset="0"/>
                <a:cs typeface="Roboto" charset="0"/>
              </a:rPr>
              <a:t>encadrées/semaine (2 en apprentissage et 2 en perfectionnement)</a:t>
            </a:r>
          </a:p>
          <a:p>
            <a:endParaRPr lang="fr-FR" sz="1600" dirty="0">
              <a:latin typeface="Roboto" charset="0"/>
              <a:ea typeface="Roboto" charset="0"/>
              <a:cs typeface="Roboto" charset="0"/>
            </a:endParaRPr>
          </a:p>
        </p:txBody>
      </p:sp>
      <p:sp>
        <p:nvSpPr>
          <p:cNvPr id="13" name="Rectangle 12">
            <a:extLst>
              <a:ext uri="{FF2B5EF4-FFF2-40B4-BE49-F238E27FC236}">
                <a16:creationId xmlns:a16="http://schemas.microsoft.com/office/drawing/2014/main" id="{D5700ED9-6564-4FB8-9E32-A14F2EB1B1E6}"/>
              </a:ext>
            </a:extLst>
          </p:cNvPr>
          <p:cNvSpPr/>
          <p:nvPr/>
        </p:nvSpPr>
        <p:spPr>
          <a:xfrm>
            <a:off x="5590169" y="4163938"/>
            <a:ext cx="6297464" cy="1107996"/>
          </a:xfrm>
          <a:prstGeom prst="rect">
            <a:avLst/>
          </a:prstGeom>
        </p:spPr>
        <p:txBody>
          <a:bodyPr wrap="square">
            <a:spAutoFit/>
          </a:bodyPr>
          <a:lstStyle/>
          <a:p>
            <a:r>
              <a:rPr lang="fr-FR" sz="1600" b="1" dirty="0">
                <a:latin typeface="Roboto" charset="0"/>
                <a:ea typeface="Roboto" charset="0"/>
                <a:cs typeface="Roboto" charset="0"/>
              </a:rPr>
              <a:t>Niveau national </a:t>
            </a:r>
            <a:endParaRPr lang="fr-FR" sz="1600" dirty="0">
              <a:latin typeface="Roboto" charset="0"/>
              <a:ea typeface="Roboto" charset="0"/>
              <a:cs typeface="Roboto" charset="0"/>
            </a:endParaRPr>
          </a:p>
          <a:p>
            <a:r>
              <a:rPr lang="fr-FR" sz="1600" dirty="0">
                <a:latin typeface="Roboto" charset="0"/>
                <a:ea typeface="Roboto" charset="0"/>
                <a:cs typeface="Roboto" charset="0"/>
              </a:rPr>
              <a:t>4 </a:t>
            </a:r>
            <a:r>
              <a:rPr lang="fr-FR" sz="1600" dirty="0" err="1">
                <a:latin typeface="Roboto" charset="0"/>
                <a:ea typeface="Roboto" charset="0"/>
                <a:cs typeface="Roboto" charset="0"/>
              </a:rPr>
              <a:t>indiv</a:t>
            </a:r>
            <a:r>
              <a:rPr lang="fr-FR" sz="1600" dirty="0">
                <a:latin typeface="Roboto" charset="0"/>
                <a:ea typeface="Roboto" charset="0"/>
                <a:cs typeface="Roboto" charset="0"/>
              </a:rPr>
              <a:t> ou 1 équipe en championnat/ coupe de France ou finale DR </a:t>
            </a:r>
            <a:r>
              <a:rPr lang="fr-FR" sz="1600" b="1" dirty="0">
                <a:latin typeface="Roboto" charset="0"/>
                <a:ea typeface="Roboto" charset="0"/>
                <a:cs typeface="Roboto" charset="0"/>
              </a:rPr>
              <a:t>+</a:t>
            </a:r>
            <a:r>
              <a:rPr lang="fr-FR" sz="1600" dirty="0">
                <a:latin typeface="Roboto" charset="0"/>
                <a:ea typeface="Roboto" charset="0"/>
                <a:cs typeface="Roboto" charset="0"/>
              </a:rPr>
              <a:t> </a:t>
            </a:r>
            <a:r>
              <a:rPr lang="fr-FR" sz="1600" b="1" dirty="0">
                <a:latin typeface="Roboto" charset="0"/>
                <a:ea typeface="Roboto" charset="0"/>
                <a:cs typeface="Roboto" charset="0"/>
              </a:rPr>
              <a:t>au moins</a:t>
            </a:r>
            <a:r>
              <a:rPr lang="fr-FR" sz="1600" dirty="0">
                <a:latin typeface="Roboto" charset="0"/>
                <a:ea typeface="Roboto" charset="0"/>
                <a:cs typeface="Roboto" charset="0"/>
              </a:rPr>
              <a:t> </a:t>
            </a:r>
            <a:r>
              <a:rPr lang="fr-FR" sz="1600" b="1" dirty="0">
                <a:latin typeface="Roboto" charset="0"/>
                <a:ea typeface="Roboto" charset="0"/>
                <a:cs typeface="Roboto" charset="0"/>
              </a:rPr>
              <a:t>4 jeunes </a:t>
            </a:r>
            <a:r>
              <a:rPr lang="fr-FR" sz="1600" dirty="0">
                <a:latin typeface="Roboto" charset="0"/>
                <a:ea typeface="Roboto" charset="0"/>
                <a:cs typeface="Roboto" charset="0"/>
              </a:rPr>
              <a:t>ayant fait 3 compétitions en extérieur (même discipline)</a:t>
            </a:r>
          </a:p>
        </p:txBody>
      </p:sp>
      <p:pic>
        <p:nvPicPr>
          <p:cNvPr id="20" name="Image 19">
            <a:extLst>
              <a:ext uri="{FF2B5EF4-FFF2-40B4-BE49-F238E27FC236}">
                <a16:creationId xmlns:a16="http://schemas.microsoft.com/office/drawing/2014/main" id="{A4534AB6-2098-4714-BA05-D8533E48C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
        <p:nvSpPr>
          <p:cNvPr id="21" name="Rectangle à coins arrondis 11">
            <a:extLst>
              <a:ext uri="{FF2B5EF4-FFF2-40B4-BE49-F238E27FC236}">
                <a16:creationId xmlns:a16="http://schemas.microsoft.com/office/drawing/2014/main" id="{5292D857-098C-4AE1-8F5D-FAF842DD5E2D}"/>
              </a:ext>
            </a:extLst>
          </p:cNvPr>
          <p:cNvSpPr/>
          <p:nvPr/>
        </p:nvSpPr>
        <p:spPr>
          <a:xfrm>
            <a:off x="4190651" y="6415132"/>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 au moins 1 CERTIFICATION</a:t>
            </a:r>
          </a:p>
        </p:txBody>
      </p:sp>
    </p:spTree>
    <p:extLst>
      <p:ext uri="{BB962C8B-B14F-4D97-AF65-F5344CB8AC3E}">
        <p14:creationId xmlns:p14="http://schemas.microsoft.com/office/powerpoint/2010/main" val="182286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A4534AB6-2098-4714-BA05-D8533E48C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pic>
        <p:nvPicPr>
          <p:cNvPr id="7" name="Image 6"/>
          <p:cNvPicPr>
            <a:picLocks noChangeAspect="1"/>
          </p:cNvPicPr>
          <p:nvPr/>
        </p:nvPicPr>
        <p:blipFill>
          <a:blip r:embed="rId4"/>
          <a:stretch>
            <a:fillRect/>
          </a:stretch>
        </p:blipFill>
        <p:spPr>
          <a:xfrm>
            <a:off x="-1" y="921658"/>
            <a:ext cx="10871200" cy="60959"/>
          </a:xfrm>
          <a:prstGeom prst="rect">
            <a:avLst/>
          </a:prstGeom>
        </p:spPr>
      </p:pic>
      <p:pic>
        <p:nvPicPr>
          <p:cNvPr id="8" name="Image 7"/>
          <p:cNvPicPr>
            <a:picLocks noChangeAspect="1"/>
          </p:cNvPicPr>
          <p:nvPr/>
        </p:nvPicPr>
        <p:blipFill>
          <a:blip r:embed="rId5"/>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5"/>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Synthèse</a:t>
            </a:r>
            <a:r>
              <a:rPr lang="it-IT" sz="3200" dirty="0">
                <a:latin typeface="Handel" charset="0"/>
                <a:ea typeface="Handel" charset="0"/>
                <a:cs typeface="Handel" charset="0"/>
              </a:rPr>
              <a:t> </a:t>
            </a:r>
            <a:r>
              <a:rPr lang="it-IT" sz="3200" dirty="0" err="1">
                <a:latin typeface="Handel" charset="0"/>
                <a:ea typeface="Handel" charset="0"/>
                <a:cs typeface="Handel" charset="0"/>
              </a:rPr>
              <a:t>label</a:t>
            </a:r>
            <a:r>
              <a:rPr lang="it-IT" sz="3200" dirty="0">
                <a:latin typeface="Handel" charset="0"/>
                <a:ea typeface="Handel" charset="0"/>
                <a:cs typeface="Handel" charset="0"/>
              </a:rPr>
              <a:t> Platine</a:t>
            </a:r>
          </a:p>
        </p:txBody>
      </p:sp>
      <p:pic>
        <p:nvPicPr>
          <p:cNvPr id="3" name="Image 2"/>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043578" y="4172476"/>
            <a:ext cx="4514899" cy="1735350"/>
          </a:xfrm>
          <a:prstGeom prst="rect">
            <a:avLst/>
          </a:prstGeom>
        </p:spPr>
      </p:pic>
      <p:pic>
        <p:nvPicPr>
          <p:cNvPr id="4" name="Image 3"/>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622201" y="3259640"/>
            <a:ext cx="3351424" cy="1457231"/>
          </a:xfrm>
          <a:prstGeom prst="rect">
            <a:avLst/>
          </a:prstGeom>
        </p:spPr>
      </p:pic>
      <p:pic>
        <p:nvPicPr>
          <p:cNvPr id="5" name="Image 4"/>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2201101" y="2260371"/>
            <a:ext cx="2229393" cy="1243670"/>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8116" y="1196078"/>
            <a:ext cx="1074156" cy="1119767"/>
          </a:xfrm>
          <a:prstGeom prst="rect">
            <a:avLst/>
          </a:prstGeom>
        </p:spPr>
      </p:pic>
      <p:sp>
        <p:nvSpPr>
          <p:cNvPr id="12" name="Rectangle à coins arrondis 11"/>
          <p:cNvSpPr/>
          <p:nvPr/>
        </p:nvSpPr>
        <p:spPr>
          <a:xfrm>
            <a:off x="4183801" y="1200456"/>
            <a:ext cx="3518452" cy="3428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Roboto" charset="0"/>
                <a:ea typeface="Roboto" charset="0"/>
                <a:cs typeface="Roboto" charset="0"/>
              </a:rPr>
              <a:t>EQUIPEMENT</a:t>
            </a:r>
          </a:p>
        </p:txBody>
      </p:sp>
      <p:sp>
        <p:nvSpPr>
          <p:cNvPr id="39" name="Rectangle à coins arrondis 38"/>
          <p:cNvSpPr/>
          <p:nvPr/>
        </p:nvSpPr>
        <p:spPr>
          <a:xfrm>
            <a:off x="4782710" y="2018666"/>
            <a:ext cx="3518452" cy="3428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Roboto" charset="0"/>
                <a:ea typeface="Roboto" charset="0"/>
                <a:cs typeface="Roboto" charset="0"/>
              </a:rPr>
              <a:t>ENCADREMENT DU CLUB</a:t>
            </a:r>
          </a:p>
        </p:txBody>
      </p:sp>
      <p:sp>
        <p:nvSpPr>
          <p:cNvPr id="41" name="Rectangle à coins arrondis 40"/>
          <p:cNvSpPr/>
          <p:nvPr/>
        </p:nvSpPr>
        <p:spPr>
          <a:xfrm>
            <a:off x="5667936" y="3673860"/>
            <a:ext cx="3518452" cy="3428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latin typeface="Roboto" charset="0"/>
                <a:ea typeface="Roboto" charset="0"/>
                <a:cs typeface="Roboto" charset="0"/>
              </a:rPr>
              <a:t>SPORTIF</a:t>
            </a:r>
            <a:endParaRPr lang="fr-FR" b="1" dirty="0">
              <a:solidFill>
                <a:schemeClr val="tx1"/>
              </a:solidFill>
              <a:latin typeface="Roboto" charset="0"/>
              <a:ea typeface="Roboto" charset="0"/>
              <a:cs typeface="Roboto" charset="0"/>
            </a:endParaRPr>
          </a:p>
        </p:txBody>
      </p:sp>
      <p:sp>
        <p:nvSpPr>
          <p:cNvPr id="42" name="Rectangle à coins arrondis 41"/>
          <p:cNvSpPr/>
          <p:nvPr/>
        </p:nvSpPr>
        <p:spPr>
          <a:xfrm>
            <a:off x="6410945" y="5120273"/>
            <a:ext cx="3518452" cy="3428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Roboto" charset="0"/>
                <a:ea typeface="Roboto" charset="0"/>
                <a:cs typeface="Roboto" charset="0"/>
              </a:rPr>
              <a:t>JEUNES</a:t>
            </a:r>
          </a:p>
        </p:txBody>
      </p:sp>
      <p:sp>
        <p:nvSpPr>
          <p:cNvPr id="15" name="ZoneTexte 14"/>
          <p:cNvSpPr txBox="1"/>
          <p:nvPr/>
        </p:nvSpPr>
        <p:spPr>
          <a:xfrm>
            <a:off x="4346361" y="1555818"/>
            <a:ext cx="4990035" cy="338554"/>
          </a:xfrm>
          <a:prstGeom prst="rect">
            <a:avLst/>
          </a:prstGeom>
          <a:noFill/>
        </p:spPr>
        <p:txBody>
          <a:bodyPr wrap="square" rtlCol="0">
            <a:spAutoFit/>
          </a:bodyPr>
          <a:lstStyle/>
          <a:p>
            <a:pPr lvl="0">
              <a:buClr>
                <a:srgbClr val="D8D8D8"/>
              </a:buClr>
            </a:pPr>
            <a:r>
              <a:rPr lang="fr-FR" sz="1600" dirty="0">
                <a:latin typeface="Roboto" charset="0"/>
                <a:ea typeface="Roboto" charset="0"/>
                <a:cs typeface="Roboto" charset="0"/>
              </a:rPr>
              <a:t>Installations Permanentes  : salle* + terrain </a:t>
            </a:r>
            <a:r>
              <a:rPr lang="fr-FR" sz="1600" dirty="0" err="1">
                <a:latin typeface="Roboto" charset="0"/>
                <a:ea typeface="Roboto" charset="0"/>
                <a:cs typeface="Roboto" charset="0"/>
              </a:rPr>
              <a:t>fita</a:t>
            </a:r>
            <a:r>
              <a:rPr lang="fr-FR" sz="1600" dirty="0">
                <a:latin typeface="Roboto" charset="0"/>
                <a:ea typeface="Roboto" charset="0"/>
                <a:cs typeface="Roboto" charset="0"/>
              </a:rPr>
              <a:t>*</a:t>
            </a:r>
          </a:p>
        </p:txBody>
      </p:sp>
      <p:sp>
        <p:nvSpPr>
          <p:cNvPr id="43" name="ZoneTexte 42"/>
          <p:cNvSpPr txBox="1"/>
          <p:nvPr/>
        </p:nvSpPr>
        <p:spPr>
          <a:xfrm>
            <a:off x="4973625" y="2467129"/>
            <a:ext cx="6795613" cy="1064907"/>
          </a:xfrm>
          <a:prstGeom prst="rect">
            <a:avLst/>
          </a:prstGeom>
          <a:noFill/>
        </p:spPr>
        <p:txBody>
          <a:bodyPr wrap="square" rtlCol="0">
            <a:spAutoFit/>
          </a:bodyPr>
          <a:lstStyle/>
          <a:p>
            <a:pPr marL="0" lvl="1" algn="just" defTabSz="400050">
              <a:lnSpc>
                <a:spcPct val="90000"/>
              </a:lnSpc>
              <a:spcBef>
                <a:spcPct val="0"/>
              </a:spcBef>
              <a:spcAft>
                <a:spcPct val="15000"/>
              </a:spcAft>
            </a:pPr>
            <a:r>
              <a:rPr lang="fr-FR" sz="1600" b="1" dirty="0">
                <a:latin typeface="Roboto" charset="0"/>
                <a:ea typeface="Roboto" charset="0"/>
                <a:cs typeface="Roboto" charset="0"/>
              </a:rPr>
              <a:t>1 PRO Equivalent temps plein </a:t>
            </a:r>
            <a:r>
              <a:rPr lang="fr-FR" sz="1600" dirty="0">
                <a:latin typeface="Roboto" charset="0"/>
                <a:ea typeface="Roboto" charset="0"/>
                <a:cs typeface="Roboto" charset="0"/>
              </a:rPr>
              <a:t>(DE ou BE) + au moins 1 entraîneur diplômé en plus au-delà de 100 licenciés </a:t>
            </a:r>
            <a:r>
              <a:rPr lang="fr-FR" sz="1600" b="1" dirty="0">
                <a:latin typeface="Roboto" charset="0"/>
                <a:ea typeface="Roboto" charset="0"/>
                <a:cs typeface="Roboto" charset="0"/>
              </a:rPr>
              <a:t>+</a:t>
            </a:r>
          </a:p>
          <a:p>
            <a:pPr lvl="0" algn="just">
              <a:buClr>
                <a:srgbClr val="D9D9D9"/>
              </a:buClr>
            </a:pPr>
            <a:r>
              <a:rPr lang="fr-FR" sz="1600" dirty="0">
                <a:latin typeface="Roboto" charset="0"/>
                <a:ea typeface="Roboto" charset="0"/>
                <a:cs typeface="Roboto" charset="0"/>
              </a:rPr>
              <a:t>Au moins </a:t>
            </a:r>
            <a:r>
              <a:rPr lang="fr-FR" sz="1600" b="1" dirty="0">
                <a:latin typeface="Roboto" charset="0"/>
                <a:ea typeface="Roboto" charset="0"/>
                <a:cs typeface="Roboto" charset="0"/>
              </a:rPr>
              <a:t>4 séances </a:t>
            </a:r>
            <a:r>
              <a:rPr lang="fr-FR" sz="1600" dirty="0">
                <a:latin typeface="Roboto" charset="0"/>
                <a:ea typeface="Roboto" charset="0"/>
                <a:cs typeface="Roboto" charset="0"/>
              </a:rPr>
              <a:t>encadrées/semaine (2 en apprentissage et 2 en perfectionnement) et au moins </a:t>
            </a:r>
            <a:r>
              <a:rPr lang="fr-FR" sz="1600" b="1" dirty="0">
                <a:latin typeface="Roboto" charset="0"/>
                <a:ea typeface="Roboto" charset="0"/>
                <a:cs typeface="Roboto" charset="0"/>
              </a:rPr>
              <a:t>1 séance poussins spécifiques/semaine</a:t>
            </a:r>
          </a:p>
        </p:txBody>
      </p:sp>
      <p:sp>
        <p:nvSpPr>
          <p:cNvPr id="44" name="ZoneTexte 43"/>
          <p:cNvSpPr txBox="1"/>
          <p:nvPr/>
        </p:nvSpPr>
        <p:spPr>
          <a:xfrm>
            <a:off x="5764944" y="4142586"/>
            <a:ext cx="5613696" cy="830997"/>
          </a:xfrm>
          <a:prstGeom prst="rect">
            <a:avLst/>
          </a:prstGeom>
          <a:noFill/>
        </p:spPr>
        <p:txBody>
          <a:bodyPr wrap="square" rtlCol="0">
            <a:spAutoFit/>
          </a:bodyPr>
          <a:lstStyle/>
          <a:p>
            <a:pPr lvl="0">
              <a:buClr>
                <a:srgbClr val="D9D9D9"/>
              </a:buClr>
            </a:pPr>
            <a:r>
              <a:rPr lang="fr-FR" sz="1600" dirty="0">
                <a:latin typeface="Roboto" charset="0"/>
                <a:ea typeface="Roboto" charset="0"/>
                <a:cs typeface="Roboto" charset="0"/>
              </a:rPr>
              <a:t>Une équipe jeune (P,B,M,C) au classement national Tir à l’arc Extérieur </a:t>
            </a:r>
            <a:r>
              <a:rPr lang="fr-FR" sz="1600" b="1" dirty="0">
                <a:latin typeface="Roboto" charset="0"/>
                <a:ea typeface="Roboto" charset="0"/>
                <a:cs typeface="Roboto" charset="0"/>
              </a:rPr>
              <a:t>+</a:t>
            </a:r>
          </a:p>
          <a:p>
            <a:pPr lvl="0">
              <a:buClr>
                <a:srgbClr val="D9D9D9"/>
              </a:buClr>
            </a:pPr>
            <a:r>
              <a:rPr lang="fr-FR" sz="1600" dirty="0">
                <a:latin typeface="Roboto" charset="0"/>
                <a:ea typeface="Roboto" charset="0"/>
                <a:cs typeface="Roboto" charset="0"/>
              </a:rPr>
              <a:t>Minimum une équipe en D1 (classique ou poulies)</a:t>
            </a:r>
          </a:p>
        </p:txBody>
      </p:sp>
      <p:sp>
        <p:nvSpPr>
          <p:cNvPr id="45" name="ZoneTexte 44"/>
          <p:cNvSpPr txBox="1"/>
          <p:nvPr/>
        </p:nvSpPr>
        <p:spPr>
          <a:xfrm>
            <a:off x="6546406" y="5563175"/>
            <a:ext cx="4990035" cy="584775"/>
          </a:xfrm>
          <a:prstGeom prst="rect">
            <a:avLst/>
          </a:prstGeom>
          <a:noFill/>
        </p:spPr>
        <p:txBody>
          <a:bodyPr wrap="square" rtlCol="0">
            <a:spAutoFit/>
          </a:bodyPr>
          <a:lstStyle/>
          <a:p>
            <a:pPr lvl="0">
              <a:buClr>
                <a:srgbClr val="D9D9D9"/>
              </a:buClr>
            </a:pPr>
            <a:r>
              <a:rPr lang="fr-FR" sz="1600" dirty="0">
                <a:latin typeface="Roboto" charset="0"/>
                <a:ea typeface="Roboto" charset="0"/>
                <a:cs typeface="Roboto" charset="0"/>
              </a:rPr>
              <a:t>Minimum 14 jeunes licenciés dont au moins 4 poussins</a:t>
            </a:r>
          </a:p>
        </p:txBody>
      </p:sp>
      <p:sp>
        <p:nvSpPr>
          <p:cNvPr id="21" name="Rectangle à coins arrondis 11">
            <a:extLst>
              <a:ext uri="{FF2B5EF4-FFF2-40B4-BE49-F238E27FC236}">
                <a16:creationId xmlns:a16="http://schemas.microsoft.com/office/drawing/2014/main" id="{9915F907-3B3F-41C4-B00F-460C29ED85D3}"/>
              </a:ext>
            </a:extLst>
          </p:cNvPr>
          <p:cNvSpPr/>
          <p:nvPr/>
        </p:nvSpPr>
        <p:spPr>
          <a:xfrm>
            <a:off x="4190651" y="6415132"/>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 au moins 1 CERTIFICATION</a:t>
            </a:r>
          </a:p>
        </p:txBody>
      </p:sp>
    </p:spTree>
    <p:extLst>
      <p:ext uri="{BB962C8B-B14F-4D97-AF65-F5344CB8AC3E}">
        <p14:creationId xmlns:p14="http://schemas.microsoft.com/office/powerpoint/2010/main" val="176605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 y="921658"/>
            <a:ext cx="10871200" cy="60959"/>
          </a:xfrm>
          <a:prstGeom prst="rect">
            <a:avLst/>
          </a:prstGeom>
        </p:spPr>
      </p:pic>
      <p:pic>
        <p:nvPicPr>
          <p:cNvPr id="11" name="Image 10"/>
          <p:cNvPicPr>
            <a:picLocks noChangeAspect="1"/>
          </p:cNvPicPr>
          <p:nvPr/>
        </p:nvPicPr>
        <p:blipFill>
          <a:blip r:embed="rId3"/>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12" name="Image 11"/>
          <p:cNvPicPr>
            <a:picLocks noChangeAspect="1"/>
          </p:cNvPicPr>
          <p:nvPr/>
        </p:nvPicPr>
        <p:blipFill>
          <a:blip r:embed="rId3"/>
          <a:stretch>
            <a:fillRect/>
          </a:stretch>
        </p:blipFill>
        <p:spPr>
          <a:xfrm rot="10800000">
            <a:off x="0" y="1"/>
            <a:ext cx="1746392" cy="6857999"/>
          </a:xfrm>
          <a:prstGeom prst="rect">
            <a:avLst/>
          </a:prstGeom>
          <a:effectLst>
            <a:outerShdw blurRad="50800" dist="38100" dir="2700000" algn="tl" rotWithShape="0">
              <a:prstClr val="black">
                <a:alpha val="40000"/>
              </a:prstClr>
            </a:outerShdw>
          </a:effectLst>
        </p:spPr>
      </p:pic>
      <p:sp>
        <p:nvSpPr>
          <p:cNvPr id="13" name="Titre 1">
            <a:extLst>
              <a:ext uri="{FF2B5EF4-FFF2-40B4-BE49-F238E27FC236}">
                <a16:creationId xmlns:a16="http://schemas.microsoft.com/office/drawing/2014/main" id="{5D14BE66-C7B8-4013-B4DA-ADD768E5F2A9}"/>
              </a:ext>
            </a:extLst>
          </p:cNvPr>
          <p:cNvSpPr txBox="1">
            <a:spLocks/>
          </p:cNvSpPr>
          <p:nvPr/>
        </p:nvSpPr>
        <p:spPr>
          <a:xfrm>
            <a:off x="-1" y="2"/>
            <a:ext cx="12229783" cy="982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Handel" pitchFamily="2" charset="0"/>
              </a:rPr>
              <a:t>REPONDRE AU PROJET FEDERAL</a:t>
            </a:r>
            <a:br>
              <a:rPr lang="fr-FR" sz="3200" dirty="0">
                <a:latin typeface="Handel" pitchFamily="2" charset="0"/>
              </a:rPr>
            </a:br>
            <a:r>
              <a:rPr lang="fr-FR" sz="3200" dirty="0">
                <a:latin typeface="Handel" pitchFamily="2" charset="0"/>
              </a:rPr>
              <a:t> HORIZON 2024</a:t>
            </a:r>
          </a:p>
        </p:txBody>
      </p:sp>
      <p:sp>
        <p:nvSpPr>
          <p:cNvPr id="16" name="Organigramme : Procédé 19">
            <a:extLst>
              <a:ext uri="{FF2B5EF4-FFF2-40B4-BE49-F238E27FC236}">
                <a16:creationId xmlns:a16="http://schemas.microsoft.com/office/drawing/2014/main" id="{6DC5F87A-3009-4E95-92D6-9E337C76005C}"/>
              </a:ext>
            </a:extLst>
          </p:cNvPr>
          <p:cNvSpPr/>
          <p:nvPr/>
        </p:nvSpPr>
        <p:spPr>
          <a:xfrm>
            <a:off x="2242443" y="2597251"/>
            <a:ext cx="7562013" cy="222845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i="1" dirty="0">
                <a:solidFill>
                  <a:schemeClr val="tx1"/>
                </a:solidFill>
                <a:latin typeface="Roboto" panose="02000000000000000000" pitchFamily="2" charset="0"/>
                <a:ea typeface="Roboto" panose="02000000000000000000" pitchFamily="2" charset="0"/>
              </a:rPr>
              <a:t>« Le développement du tir à l’arc au sein de la FFTA doit pouvoir s’appuyer sur des clubs structurés permettant d’accueillir l’ensemble des adhérents en fonction de leur type de pratique et favorisant le bien vivre ensemble »</a:t>
            </a:r>
          </a:p>
        </p:txBody>
      </p:sp>
      <p:pic>
        <p:nvPicPr>
          <p:cNvPr id="17" name="Image 16">
            <a:extLst>
              <a:ext uri="{FF2B5EF4-FFF2-40B4-BE49-F238E27FC236}">
                <a16:creationId xmlns:a16="http://schemas.microsoft.com/office/drawing/2014/main" id="{A4534AB6-2098-4714-BA05-D8533E48C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6987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27E5772E-B590-4073-B5FC-6EC380EC1723}"/>
              </a:ext>
            </a:extLst>
          </p:cNvPr>
          <p:cNvSpPr/>
          <p:nvPr/>
        </p:nvSpPr>
        <p:spPr>
          <a:xfrm>
            <a:off x="466633" y="2505238"/>
            <a:ext cx="11353561" cy="891788"/>
          </a:xfrm>
          <a:prstGeom prst="rightArrow">
            <a:avLst>
              <a:gd name="adj1" fmla="val 100000"/>
              <a:gd name="adj2" fmla="val 74519"/>
            </a:avLst>
          </a:prstGeom>
          <a:solidFill>
            <a:schemeClr val="accent1">
              <a:lumMod val="20000"/>
              <a:lumOff val="80000"/>
            </a:schemeClr>
          </a:solid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ADB693C5-8B0E-4174-A200-4A7B14807CBF}"/>
              </a:ext>
            </a:extLst>
          </p:cNvPr>
          <p:cNvCxnSpPr>
            <a:cxnSpLocks/>
          </p:cNvCxnSpPr>
          <p:nvPr/>
        </p:nvCxnSpPr>
        <p:spPr>
          <a:xfrm>
            <a:off x="9018713" y="2499881"/>
            <a:ext cx="0" cy="2376000"/>
          </a:xfrm>
          <a:prstGeom prst="line">
            <a:avLst/>
          </a:prstGeom>
          <a:ln w="34925">
            <a:solidFill>
              <a:srgbClr val="324B92"/>
            </a:solidFill>
            <a:prstDash val="dash"/>
          </a:ln>
        </p:spPr>
        <p:style>
          <a:lnRef idx="1">
            <a:schemeClr val="accent2"/>
          </a:lnRef>
          <a:fillRef idx="0">
            <a:schemeClr val="accent2"/>
          </a:fillRef>
          <a:effectRef idx="0">
            <a:schemeClr val="accent2"/>
          </a:effectRef>
          <a:fontRef idx="minor">
            <a:schemeClr val="tx1"/>
          </a:fontRef>
        </p:style>
      </p:cxnSp>
      <p:cxnSp>
        <p:nvCxnSpPr>
          <p:cNvPr id="12" name="Connecteur droit 11">
            <a:extLst>
              <a:ext uri="{FF2B5EF4-FFF2-40B4-BE49-F238E27FC236}">
                <a16:creationId xmlns:a16="http://schemas.microsoft.com/office/drawing/2014/main" id="{4CC80A63-6EF8-4ED9-AF2D-33C5A61CE7A7}"/>
              </a:ext>
            </a:extLst>
          </p:cNvPr>
          <p:cNvCxnSpPr>
            <a:cxnSpLocks/>
          </p:cNvCxnSpPr>
          <p:nvPr/>
        </p:nvCxnSpPr>
        <p:spPr>
          <a:xfrm>
            <a:off x="452493" y="2505238"/>
            <a:ext cx="14139" cy="1583007"/>
          </a:xfrm>
          <a:prstGeom prst="line">
            <a:avLst/>
          </a:prstGeom>
          <a:ln w="34925">
            <a:solidFill>
              <a:srgbClr val="324B92"/>
            </a:solidFill>
            <a:prstDash val="dash"/>
          </a:ln>
        </p:spPr>
        <p:style>
          <a:lnRef idx="1">
            <a:schemeClr val="accent2"/>
          </a:lnRef>
          <a:fillRef idx="0">
            <a:schemeClr val="accent2"/>
          </a:fillRef>
          <a:effectRef idx="0">
            <a:schemeClr val="accent2"/>
          </a:effectRef>
          <a:fontRef idx="minor">
            <a:schemeClr val="tx1"/>
          </a:fontRef>
        </p:style>
      </p:cxnSp>
      <p:sp>
        <p:nvSpPr>
          <p:cNvPr id="14" name="ZoneTexte 13">
            <a:extLst>
              <a:ext uri="{FF2B5EF4-FFF2-40B4-BE49-F238E27FC236}">
                <a16:creationId xmlns:a16="http://schemas.microsoft.com/office/drawing/2014/main" id="{9EE937A9-3E93-49E4-9068-AFF6B2912FBA}"/>
              </a:ext>
            </a:extLst>
          </p:cNvPr>
          <p:cNvSpPr txBox="1"/>
          <p:nvPr/>
        </p:nvSpPr>
        <p:spPr>
          <a:xfrm rot="-2700000">
            <a:off x="3031426" y="1727476"/>
            <a:ext cx="1232987" cy="369332"/>
          </a:xfrm>
          <a:prstGeom prst="rect">
            <a:avLst/>
          </a:prstGeom>
          <a:noFill/>
        </p:spPr>
        <p:txBody>
          <a:bodyPr wrap="square" rtlCol="0">
            <a:spAutoFit/>
          </a:bodyPr>
          <a:lstStyle/>
          <a:p>
            <a:r>
              <a:rPr lang="fr-FR" i="1" dirty="0">
                <a:solidFill>
                  <a:srgbClr val="324B92"/>
                </a:solidFill>
              </a:rPr>
              <a:t>1/09/2018</a:t>
            </a:r>
          </a:p>
        </p:txBody>
      </p:sp>
      <p:sp>
        <p:nvSpPr>
          <p:cNvPr id="26" name="Rectangle 25">
            <a:extLst>
              <a:ext uri="{FF2B5EF4-FFF2-40B4-BE49-F238E27FC236}">
                <a16:creationId xmlns:a16="http://schemas.microsoft.com/office/drawing/2014/main" id="{F8837294-F674-4497-8574-A71F2982ABB5}"/>
              </a:ext>
            </a:extLst>
          </p:cNvPr>
          <p:cNvSpPr/>
          <p:nvPr/>
        </p:nvSpPr>
        <p:spPr>
          <a:xfrm>
            <a:off x="6161985" y="3669881"/>
            <a:ext cx="2795039" cy="580709"/>
          </a:xfrm>
          <a:prstGeom prst="rect">
            <a:avLst/>
          </a:prstGeom>
          <a:solidFill>
            <a:schemeClr val="accent1">
              <a:lumMod val="60000"/>
              <a:lumOff val="40000"/>
            </a:schemeClr>
          </a:solidFill>
          <a:ln w="19050">
            <a:no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solidFill>
                  <a:schemeClr val="bg1"/>
                </a:solidFill>
              </a:rPr>
              <a:t>Prolongation au 31/08/2020</a:t>
            </a:r>
          </a:p>
        </p:txBody>
      </p:sp>
      <p:sp>
        <p:nvSpPr>
          <p:cNvPr id="27" name="Rectangle 26">
            <a:extLst>
              <a:ext uri="{FF2B5EF4-FFF2-40B4-BE49-F238E27FC236}">
                <a16:creationId xmlns:a16="http://schemas.microsoft.com/office/drawing/2014/main" id="{E84B29BB-FDB1-4E37-A3EE-BE11922D0A4A}"/>
              </a:ext>
            </a:extLst>
          </p:cNvPr>
          <p:cNvSpPr/>
          <p:nvPr/>
        </p:nvSpPr>
        <p:spPr>
          <a:xfrm>
            <a:off x="9075286" y="3675697"/>
            <a:ext cx="2703099" cy="12415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Début </a:t>
            </a:r>
            <a:r>
              <a:rPr lang="fr-FR" b="1" dirty="0">
                <a:solidFill>
                  <a:schemeClr val="tx1"/>
                </a:solidFill>
              </a:rPr>
              <a:t>nouveaux labels pour tous</a:t>
            </a:r>
          </a:p>
        </p:txBody>
      </p:sp>
      <p:sp>
        <p:nvSpPr>
          <p:cNvPr id="21" name="Titre 1">
            <a:extLst>
              <a:ext uri="{FF2B5EF4-FFF2-40B4-BE49-F238E27FC236}">
                <a16:creationId xmlns:a16="http://schemas.microsoft.com/office/drawing/2014/main" id="{FFAF17B5-6B38-4F9D-970B-457A6EE573F8}"/>
              </a:ext>
            </a:extLst>
          </p:cNvPr>
          <p:cNvSpPr>
            <a:spLocks noGrp="1"/>
          </p:cNvSpPr>
          <p:nvPr>
            <p:ph type="title"/>
          </p:nvPr>
        </p:nvSpPr>
        <p:spPr>
          <a:xfrm>
            <a:off x="838200" y="-308"/>
            <a:ext cx="10515600" cy="946671"/>
          </a:xfrm>
        </p:spPr>
        <p:txBody>
          <a:bodyPr>
            <a:normAutofit/>
          </a:bodyPr>
          <a:lstStyle/>
          <a:p>
            <a:pPr algn="ctr"/>
            <a:r>
              <a:rPr lang="fr-FR" sz="3200" dirty="0">
                <a:latin typeface="Handel" pitchFamily="2" charset="0"/>
              </a:rPr>
              <a:t>CALENDRIER LABELS</a:t>
            </a:r>
          </a:p>
        </p:txBody>
      </p:sp>
      <p:sp>
        <p:nvSpPr>
          <p:cNvPr id="25" name="ZoneTexte 24">
            <a:extLst>
              <a:ext uri="{FF2B5EF4-FFF2-40B4-BE49-F238E27FC236}">
                <a16:creationId xmlns:a16="http://schemas.microsoft.com/office/drawing/2014/main" id="{9EE937A9-3E93-49E4-9068-AFF6B2912FBA}"/>
              </a:ext>
            </a:extLst>
          </p:cNvPr>
          <p:cNvSpPr txBox="1"/>
          <p:nvPr/>
        </p:nvSpPr>
        <p:spPr>
          <a:xfrm rot="-2700000">
            <a:off x="5858338" y="1656816"/>
            <a:ext cx="1232987" cy="369332"/>
          </a:xfrm>
          <a:prstGeom prst="rect">
            <a:avLst/>
          </a:prstGeom>
          <a:noFill/>
        </p:spPr>
        <p:txBody>
          <a:bodyPr wrap="square" rtlCol="0">
            <a:spAutoFit/>
          </a:bodyPr>
          <a:lstStyle/>
          <a:p>
            <a:r>
              <a:rPr lang="fr-FR" i="1" dirty="0">
                <a:solidFill>
                  <a:srgbClr val="324B92"/>
                </a:solidFill>
              </a:rPr>
              <a:t>1/09/2019</a:t>
            </a:r>
          </a:p>
        </p:txBody>
      </p:sp>
      <p:sp>
        <p:nvSpPr>
          <p:cNvPr id="28" name="ZoneTexte 27">
            <a:extLst>
              <a:ext uri="{FF2B5EF4-FFF2-40B4-BE49-F238E27FC236}">
                <a16:creationId xmlns:a16="http://schemas.microsoft.com/office/drawing/2014/main" id="{9EE937A9-3E93-49E4-9068-AFF6B2912FBA}"/>
              </a:ext>
            </a:extLst>
          </p:cNvPr>
          <p:cNvSpPr txBox="1"/>
          <p:nvPr/>
        </p:nvSpPr>
        <p:spPr>
          <a:xfrm rot="-2700000">
            <a:off x="8705128" y="1651823"/>
            <a:ext cx="1232987" cy="369332"/>
          </a:xfrm>
          <a:prstGeom prst="rect">
            <a:avLst/>
          </a:prstGeom>
          <a:noFill/>
        </p:spPr>
        <p:txBody>
          <a:bodyPr wrap="square" rtlCol="0">
            <a:spAutoFit/>
          </a:bodyPr>
          <a:lstStyle/>
          <a:p>
            <a:r>
              <a:rPr lang="fr-FR" i="1" dirty="0">
                <a:solidFill>
                  <a:srgbClr val="324B92"/>
                </a:solidFill>
              </a:rPr>
              <a:t>1/09/2020</a:t>
            </a:r>
          </a:p>
        </p:txBody>
      </p:sp>
      <p:sp>
        <p:nvSpPr>
          <p:cNvPr id="29" name="ZoneTexte 28">
            <a:extLst>
              <a:ext uri="{FF2B5EF4-FFF2-40B4-BE49-F238E27FC236}">
                <a16:creationId xmlns:a16="http://schemas.microsoft.com/office/drawing/2014/main" id="{9EE937A9-3E93-49E4-9068-AFF6B2912FBA}"/>
              </a:ext>
            </a:extLst>
          </p:cNvPr>
          <p:cNvSpPr txBox="1"/>
          <p:nvPr/>
        </p:nvSpPr>
        <p:spPr>
          <a:xfrm rot="-2700000">
            <a:off x="164472" y="1622576"/>
            <a:ext cx="1232987" cy="369332"/>
          </a:xfrm>
          <a:prstGeom prst="rect">
            <a:avLst/>
          </a:prstGeom>
          <a:noFill/>
        </p:spPr>
        <p:txBody>
          <a:bodyPr wrap="square" rtlCol="0">
            <a:spAutoFit/>
          </a:bodyPr>
          <a:lstStyle/>
          <a:p>
            <a:r>
              <a:rPr lang="fr-FR" i="1" dirty="0">
                <a:solidFill>
                  <a:srgbClr val="324B92"/>
                </a:solidFill>
              </a:rPr>
              <a:t>1/09/2017</a:t>
            </a:r>
          </a:p>
        </p:txBody>
      </p:sp>
      <p:cxnSp>
        <p:nvCxnSpPr>
          <p:cNvPr id="10" name="Connecteur droit 9">
            <a:extLst>
              <a:ext uri="{FF2B5EF4-FFF2-40B4-BE49-F238E27FC236}">
                <a16:creationId xmlns:a16="http://schemas.microsoft.com/office/drawing/2014/main" id="{DBEFC284-8C72-471E-82CA-00B359690920}"/>
              </a:ext>
            </a:extLst>
          </p:cNvPr>
          <p:cNvCxnSpPr>
            <a:cxnSpLocks/>
          </p:cNvCxnSpPr>
          <p:nvPr/>
        </p:nvCxnSpPr>
        <p:spPr>
          <a:xfrm>
            <a:off x="3314309" y="2513268"/>
            <a:ext cx="0" cy="2376000"/>
          </a:xfrm>
          <a:prstGeom prst="line">
            <a:avLst/>
          </a:prstGeom>
          <a:ln w="34925">
            <a:solidFill>
              <a:srgbClr val="324B92"/>
            </a:solidFill>
            <a:prstDash val="dash"/>
          </a:ln>
        </p:spPr>
        <p:style>
          <a:lnRef idx="1">
            <a:schemeClr val="accent2"/>
          </a:lnRef>
          <a:fillRef idx="0">
            <a:schemeClr val="accent2"/>
          </a:fillRef>
          <a:effectRef idx="0">
            <a:schemeClr val="accent2"/>
          </a:effectRef>
          <a:fontRef idx="minor">
            <a:schemeClr val="tx1"/>
          </a:fontRef>
        </p:style>
      </p:cxnSp>
      <p:sp>
        <p:nvSpPr>
          <p:cNvPr id="19" name="Rectangle 18">
            <a:extLst>
              <a:ext uri="{FF2B5EF4-FFF2-40B4-BE49-F238E27FC236}">
                <a16:creationId xmlns:a16="http://schemas.microsoft.com/office/drawing/2014/main" id="{3316E082-AB15-49DE-87B6-617B19067F79}"/>
              </a:ext>
            </a:extLst>
          </p:cNvPr>
          <p:cNvSpPr/>
          <p:nvPr/>
        </p:nvSpPr>
        <p:spPr>
          <a:xfrm>
            <a:off x="466633" y="3675697"/>
            <a:ext cx="5695352" cy="574893"/>
          </a:xfrm>
          <a:prstGeom prst="rect">
            <a:avLst/>
          </a:prstGeom>
          <a:solidFill>
            <a:srgbClr val="32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a:p>
            <a:pPr algn="ctr"/>
            <a:r>
              <a:rPr lang="fr-FR" dirty="0">
                <a:solidFill>
                  <a:schemeClr val="bg1"/>
                </a:solidFill>
              </a:rPr>
              <a:t>Clubs labellisés 1/09/2017 au 31/08/2019</a:t>
            </a:r>
          </a:p>
          <a:p>
            <a:pPr algn="ctr"/>
            <a:endParaRPr lang="fr-FR" dirty="0">
              <a:solidFill>
                <a:schemeClr val="bg1"/>
              </a:solidFill>
            </a:endParaRPr>
          </a:p>
        </p:txBody>
      </p:sp>
      <p:cxnSp>
        <p:nvCxnSpPr>
          <p:cNvPr id="9" name="Connecteur droit 8">
            <a:extLst>
              <a:ext uri="{FF2B5EF4-FFF2-40B4-BE49-F238E27FC236}">
                <a16:creationId xmlns:a16="http://schemas.microsoft.com/office/drawing/2014/main" id="{0A5F93DF-42BB-41B7-B239-6F38B128D416}"/>
              </a:ext>
            </a:extLst>
          </p:cNvPr>
          <p:cNvCxnSpPr>
            <a:cxnSpLocks/>
          </p:cNvCxnSpPr>
          <p:nvPr/>
        </p:nvCxnSpPr>
        <p:spPr>
          <a:xfrm flipH="1">
            <a:off x="6135667" y="2498526"/>
            <a:ext cx="26317" cy="2376000"/>
          </a:xfrm>
          <a:prstGeom prst="line">
            <a:avLst/>
          </a:prstGeom>
          <a:ln w="34925">
            <a:solidFill>
              <a:srgbClr val="324B92"/>
            </a:solidFill>
            <a:prstDash val="dash"/>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3F5354B5-916D-4356-A84F-8F5CF2138245}"/>
              </a:ext>
            </a:extLst>
          </p:cNvPr>
          <p:cNvSpPr/>
          <p:nvPr/>
        </p:nvSpPr>
        <p:spPr>
          <a:xfrm>
            <a:off x="3314309" y="4342325"/>
            <a:ext cx="5642718" cy="574893"/>
          </a:xfrm>
          <a:prstGeom prst="rect">
            <a:avLst/>
          </a:prstGeom>
          <a:solidFill>
            <a:srgbClr val="FC9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solidFill>
                  <a:schemeClr val="tx1"/>
                </a:solidFill>
              </a:rPr>
              <a:t>Clubs labellisés 1/09/2018 au 31/08/2020</a:t>
            </a:r>
          </a:p>
          <a:p>
            <a:pPr algn="ctr"/>
            <a:endParaRPr lang="fr-FR" dirty="0"/>
          </a:p>
        </p:txBody>
      </p:sp>
      <p:pic>
        <p:nvPicPr>
          <p:cNvPr id="30" name="Image 29">
            <a:extLst>
              <a:ext uri="{FF2B5EF4-FFF2-40B4-BE49-F238E27FC236}">
                <a16:creationId xmlns:a16="http://schemas.microsoft.com/office/drawing/2014/main" id="{A4534AB6-2098-4714-BA05-D8533E48C6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pic>
        <p:nvPicPr>
          <p:cNvPr id="31" name="Image 30"/>
          <p:cNvPicPr>
            <a:picLocks noChangeAspect="1"/>
          </p:cNvPicPr>
          <p:nvPr/>
        </p:nvPicPr>
        <p:blipFill>
          <a:blip r:embed="rId3"/>
          <a:stretch>
            <a:fillRect/>
          </a:stretch>
        </p:blipFill>
        <p:spPr>
          <a:xfrm>
            <a:off x="-1" y="921658"/>
            <a:ext cx="10871200" cy="60959"/>
          </a:xfrm>
          <a:prstGeom prst="rect">
            <a:avLst/>
          </a:prstGeom>
        </p:spPr>
      </p:pic>
      <p:pic>
        <p:nvPicPr>
          <p:cNvPr id="32" name="Image 31"/>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33" name="Image 32"/>
          <p:cNvPicPr>
            <a:picLocks noChangeAspect="1"/>
          </p:cNvPicPr>
          <p:nvPr/>
        </p:nvPicPr>
        <p:blipFill>
          <a:blip r:embed="rId4"/>
          <a:stretch>
            <a:fillRect/>
          </a:stretch>
        </p:blipFill>
        <p:spPr>
          <a:xfrm rot="10800000">
            <a:off x="0" y="1"/>
            <a:ext cx="1746392" cy="6857999"/>
          </a:xfrm>
          <a:prstGeom prst="rect">
            <a:avLst/>
          </a:prstGeom>
          <a:effectLst>
            <a:outerShdw blurRad="50800" dist="38100" dir="2700000" algn="tl" rotWithShape="0">
              <a:prstClr val="black">
                <a:alpha val="40000"/>
              </a:prstClr>
            </a:outerShdw>
          </a:effectLst>
        </p:spPr>
      </p:pic>
      <p:sp>
        <p:nvSpPr>
          <p:cNvPr id="2" name="ZoneTexte 1">
            <a:extLst>
              <a:ext uri="{FF2B5EF4-FFF2-40B4-BE49-F238E27FC236}">
                <a16:creationId xmlns:a16="http://schemas.microsoft.com/office/drawing/2014/main" id="{F9C11BEA-C27D-4D88-860C-CDF7ABABE43D}"/>
              </a:ext>
            </a:extLst>
          </p:cNvPr>
          <p:cNvSpPr txBox="1"/>
          <p:nvPr/>
        </p:nvSpPr>
        <p:spPr>
          <a:xfrm>
            <a:off x="3230882" y="5976147"/>
            <a:ext cx="6199064" cy="369332"/>
          </a:xfrm>
          <a:prstGeom prst="rect">
            <a:avLst/>
          </a:prstGeom>
          <a:noFill/>
        </p:spPr>
        <p:txBody>
          <a:bodyPr wrap="square" rtlCol="0">
            <a:spAutoFit/>
          </a:bodyPr>
          <a:lstStyle/>
          <a:p>
            <a:r>
              <a:rPr lang="fr-FR" b="1" dirty="0">
                <a:latin typeface="Roboto" panose="02000000000000000000" pitchFamily="2" charset="0"/>
                <a:ea typeface="Roboto" panose="02000000000000000000" pitchFamily="2" charset="0"/>
              </a:rPr>
              <a:t>DONNER LE TEMPS POUR PREPARER LE CHANGEMENT</a:t>
            </a:r>
          </a:p>
        </p:txBody>
      </p:sp>
    </p:spTree>
    <p:extLst>
      <p:ext uri="{BB962C8B-B14F-4D97-AF65-F5344CB8AC3E}">
        <p14:creationId xmlns:p14="http://schemas.microsoft.com/office/powerpoint/2010/main" val="5510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4BE66-C7B8-4013-B4DA-ADD768E5F2A9}"/>
              </a:ext>
            </a:extLst>
          </p:cNvPr>
          <p:cNvSpPr>
            <a:spLocks noGrp="1"/>
          </p:cNvSpPr>
          <p:nvPr>
            <p:ph type="title"/>
          </p:nvPr>
        </p:nvSpPr>
        <p:spPr>
          <a:xfrm>
            <a:off x="838200" y="14606"/>
            <a:ext cx="10515600" cy="968012"/>
          </a:xfrm>
        </p:spPr>
        <p:txBody>
          <a:bodyPr/>
          <a:lstStyle/>
          <a:p>
            <a:pPr algn="ctr"/>
            <a:r>
              <a:rPr lang="fr-FR" sz="3200" dirty="0">
                <a:latin typeface="Handel" pitchFamily="2" charset="0"/>
              </a:rPr>
              <a:t>POURQUOI CHANGER ?</a:t>
            </a:r>
            <a:endParaRPr lang="fr-FR" dirty="0">
              <a:latin typeface="Handel" pitchFamily="2" charset="0"/>
            </a:endParaRPr>
          </a:p>
        </p:txBody>
      </p:sp>
      <p:sp>
        <p:nvSpPr>
          <p:cNvPr id="3" name="Espace réservé du contenu 2">
            <a:extLst>
              <a:ext uri="{FF2B5EF4-FFF2-40B4-BE49-F238E27FC236}">
                <a16:creationId xmlns:a16="http://schemas.microsoft.com/office/drawing/2014/main" id="{5F70DA0D-DB31-4EEA-B356-4082CE472FD6}"/>
              </a:ext>
            </a:extLst>
          </p:cNvPr>
          <p:cNvSpPr>
            <a:spLocks noGrp="1"/>
          </p:cNvSpPr>
          <p:nvPr>
            <p:ph idx="1"/>
          </p:nvPr>
        </p:nvSpPr>
        <p:spPr>
          <a:xfrm>
            <a:off x="1746393" y="2044890"/>
            <a:ext cx="8736998" cy="3184525"/>
          </a:xfrm>
        </p:spPr>
        <p:txBody>
          <a:bodyPr>
            <a:noAutofit/>
          </a:bodyPr>
          <a:lstStyle/>
          <a:p>
            <a:pPr>
              <a:buClr>
                <a:srgbClr val="324B92"/>
              </a:buClr>
              <a:buFont typeface="Arial" charset="0"/>
              <a:buChar char="•"/>
            </a:pPr>
            <a:r>
              <a:rPr lang="fr-FR" sz="2400" dirty="0">
                <a:latin typeface="Roboto" panose="02000000000000000000" pitchFamily="2" charset="0"/>
                <a:ea typeface="Roboto" panose="02000000000000000000" pitchFamily="2" charset="0"/>
              </a:rPr>
              <a:t> Plus de lisibilité, plus de cohérence, plus de simplicité</a:t>
            </a:r>
          </a:p>
          <a:p>
            <a:pPr>
              <a:buClr>
                <a:srgbClr val="324B92"/>
              </a:buClr>
              <a:buFont typeface="Arial" charset="0"/>
              <a:buChar char="•"/>
            </a:pPr>
            <a:endParaRPr lang="fr-FR" sz="2400" dirty="0">
              <a:latin typeface="Roboto" panose="02000000000000000000" pitchFamily="2" charset="0"/>
              <a:ea typeface="Roboto" panose="02000000000000000000" pitchFamily="2" charset="0"/>
            </a:endParaRPr>
          </a:p>
          <a:p>
            <a:pPr>
              <a:buClr>
                <a:srgbClr val="324B92"/>
              </a:buClr>
              <a:buFont typeface="Arial" charset="0"/>
              <a:buChar char="•"/>
            </a:pPr>
            <a:r>
              <a:rPr lang="fr-FR" sz="2400" dirty="0">
                <a:latin typeface="Roboto" panose="02000000000000000000" pitchFamily="2" charset="0"/>
                <a:ea typeface="Roboto" panose="02000000000000000000" pitchFamily="2" charset="0"/>
              </a:rPr>
              <a:t>Relancer l’impact de la labellisation sur la structuration = accompagner le club dans son développement</a:t>
            </a:r>
          </a:p>
          <a:p>
            <a:pPr>
              <a:buClr>
                <a:srgbClr val="324B92"/>
              </a:buClr>
              <a:buFont typeface="Arial" charset="0"/>
              <a:buChar char="•"/>
            </a:pPr>
            <a:endParaRPr lang="fr-FR" sz="2400" dirty="0">
              <a:latin typeface="Roboto" panose="02000000000000000000" pitchFamily="2" charset="0"/>
              <a:ea typeface="Roboto" panose="02000000000000000000" pitchFamily="2" charset="0"/>
            </a:endParaRPr>
          </a:p>
          <a:p>
            <a:pPr>
              <a:buClr>
                <a:srgbClr val="324B92"/>
              </a:buClr>
              <a:buFont typeface="Arial" charset="0"/>
              <a:buChar char="•"/>
            </a:pPr>
            <a:r>
              <a:rPr lang="fr-FR" sz="2400" dirty="0">
                <a:latin typeface="Roboto" panose="02000000000000000000" pitchFamily="2" charset="0"/>
                <a:ea typeface="Roboto" panose="02000000000000000000" pitchFamily="2" charset="0"/>
              </a:rPr>
              <a:t>Evaluer sur ce que le club met en place</a:t>
            </a:r>
          </a:p>
          <a:p>
            <a:pPr>
              <a:buClr>
                <a:srgbClr val="324B92"/>
              </a:buClr>
              <a:buFont typeface="Arial" charset="0"/>
              <a:buChar char="•"/>
            </a:pPr>
            <a:endParaRPr lang="fr-FR" sz="2400" dirty="0">
              <a:latin typeface="Roboto" panose="02000000000000000000" pitchFamily="2" charset="0"/>
              <a:ea typeface="Roboto" panose="02000000000000000000" pitchFamily="2" charset="0"/>
            </a:endParaRPr>
          </a:p>
          <a:p>
            <a:pPr>
              <a:buClr>
                <a:srgbClr val="324B92"/>
              </a:buClr>
              <a:buFont typeface="Arial" charset="0"/>
              <a:buChar char="•"/>
            </a:pPr>
            <a:r>
              <a:rPr lang="fr-FR" sz="2400" dirty="0">
                <a:latin typeface="Roboto" panose="02000000000000000000" pitchFamily="2" charset="0"/>
                <a:ea typeface="Roboto" panose="02000000000000000000" pitchFamily="2" charset="0"/>
              </a:rPr>
              <a:t> Valoriser ce que le club fait, valoriser ce sur quoi le club s’implique</a:t>
            </a:r>
          </a:p>
          <a:p>
            <a:pPr>
              <a:buClr>
                <a:srgbClr val="324B92"/>
              </a:buClr>
              <a:buFont typeface="Arial" charset="0"/>
              <a:buChar char="•"/>
            </a:pPr>
            <a:endParaRPr lang="fr-FR" sz="2400" dirty="0">
              <a:latin typeface="Roboto" panose="02000000000000000000" pitchFamily="2" charset="0"/>
              <a:ea typeface="Roboto" panose="02000000000000000000" pitchFamily="2" charset="0"/>
            </a:endParaRPr>
          </a:p>
          <a:p>
            <a:pPr>
              <a:buClr>
                <a:srgbClr val="324B92"/>
              </a:buClr>
              <a:buFont typeface="Arial" charset="0"/>
              <a:buChar char="•"/>
            </a:pPr>
            <a:endParaRPr lang="fr-FR" dirty="0"/>
          </a:p>
        </p:txBody>
      </p:sp>
      <p:pic>
        <p:nvPicPr>
          <p:cNvPr id="10" name="Image 9"/>
          <p:cNvPicPr>
            <a:picLocks noChangeAspect="1"/>
          </p:cNvPicPr>
          <p:nvPr/>
        </p:nvPicPr>
        <p:blipFill>
          <a:blip r:embed="rId2"/>
          <a:stretch>
            <a:fillRect/>
          </a:stretch>
        </p:blipFill>
        <p:spPr>
          <a:xfrm>
            <a:off x="-1" y="921658"/>
            <a:ext cx="10871200" cy="60959"/>
          </a:xfrm>
          <a:prstGeom prst="rect">
            <a:avLst/>
          </a:prstGeom>
        </p:spPr>
      </p:pic>
      <p:pic>
        <p:nvPicPr>
          <p:cNvPr id="11" name="Image 10"/>
          <p:cNvPicPr>
            <a:picLocks noChangeAspect="1"/>
          </p:cNvPicPr>
          <p:nvPr/>
        </p:nvPicPr>
        <p:blipFill>
          <a:blip r:embed="rId3"/>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12" name="Image 11"/>
          <p:cNvPicPr>
            <a:picLocks noChangeAspect="1"/>
          </p:cNvPicPr>
          <p:nvPr/>
        </p:nvPicPr>
        <p:blipFill>
          <a:blip r:embed="rId3"/>
          <a:stretch>
            <a:fillRect/>
          </a:stretch>
        </p:blipFill>
        <p:spPr>
          <a:xfrm rot="10800000">
            <a:off x="0" y="1"/>
            <a:ext cx="1746392" cy="6857999"/>
          </a:xfrm>
          <a:prstGeom prst="rect">
            <a:avLst/>
          </a:prstGeom>
          <a:effectLst>
            <a:outerShdw blurRad="50800" dist="38100" dir="2700000" algn="tl" rotWithShape="0">
              <a:prstClr val="black">
                <a:alpha val="40000"/>
              </a:prstClr>
            </a:outerShdw>
          </a:effectLst>
        </p:spPr>
      </p:pic>
      <p:pic>
        <p:nvPicPr>
          <p:cNvPr id="7" name="Image 6">
            <a:extLst>
              <a:ext uri="{FF2B5EF4-FFF2-40B4-BE49-F238E27FC236}">
                <a16:creationId xmlns:a16="http://schemas.microsoft.com/office/drawing/2014/main" id="{A4534AB6-2098-4714-BA05-D8533E48C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4908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921658"/>
            <a:ext cx="10871200" cy="60959"/>
          </a:xfrm>
          <a:prstGeom prst="rect">
            <a:avLst/>
          </a:prstGeom>
        </p:spPr>
      </p:pic>
      <p:pic>
        <p:nvPicPr>
          <p:cNvPr id="5" name="Image 4"/>
          <p:cNvPicPr>
            <a:picLocks noChangeAspect="1"/>
          </p:cNvPicPr>
          <p:nvPr/>
        </p:nvPicPr>
        <p:blipFill>
          <a:blip r:embed="rId3"/>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6" name="Image 5"/>
          <p:cNvPicPr>
            <a:picLocks noChangeAspect="1"/>
          </p:cNvPicPr>
          <p:nvPr/>
        </p:nvPicPr>
        <p:blipFill>
          <a:blip r:embed="rId3"/>
          <a:stretch>
            <a:fillRect/>
          </a:stretch>
        </p:blipFill>
        <p:spPr>
          <a:xfrm rot="10800000">
            <a:off x="0" y="1"/>
            <a:ext cx="1746392" cy="6857999"/>
          </a:xfrm>
          <a:prstGeom prst="rect">
            <a:avLst/>
          </a:prstGeom>
          <a:effectLst>
            <a:outerShdw blurRad="50800" dist="38100" dir="2700000" algn="tl" rotWithShape="0">
              <a:prstClr val="black">
                <a:alpha val="40000"/>
              </a:prstClr>
            </a:outerShdw>
          </a:effectLst>
        </p:spPr>
      </p:pic>
      <p:sp>
        <p:nvSpPr>
          <p:cNvPr id="7"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b="0" dirty="0">
                <a:latin typeface="Handel" charset="0"/>
                <a:ea typeface="Handel" charset="0"/>
                <a:cs typeface="Handel" charset="0"/>
              </a:rPr>
              <a:t>PRINCIPALES EVOLUTIONS</a:t>
            </a:r>
          </a:p>
        </p:txBody>
      </p:sp>
      <p:sp>
        <p:nvSpPr>
          <p:cNvPr id="3" name="Espace réservé du contenu 2">
            <a:extLst>
              <a:ext uri="{FF2B5EF4-FFF2-40B4-BE49-F238E27FC236}">
                <a16:creationId xmlns:a16="http://schemas.microsoft.com/office/drawing/2014/main" id="{5850156F-F25A-4779-8D2F-8C0A62ED4189}"/>
              </a:ext>
            </a:extLst>
          </p:cNvPr>
          <p:cNvSpPr>
            <a:spLocks noGrp="1"/>
          </p:cNvSpPr>
          <p:nvPr>
            <p:ph idx="1"/>
          </p:nvPr>
        </p:nvSpPr>
        <p:spPr>
          <a:xfrm>
            <a:off x="1746393" y="1829213"/>
            <a:ext cx="9113520" cy="4182189"/>
          </a:xfrm>
        </p:spPr>
        <p:txBody>
          <a:bodyPr>
            <a:noAutofit/>
          </a:bodyPr>
          <a:lstStyle/>
          <a:p>
            <a:pPr>
              <a:buClr>
                <a:srgbClr val="324B92"/>
              </a:buClr>
              <a:buFont typeface="Arial" charset="0"/>
              <a:buChar char="•"/>
            </a:pPr>
            <a:r>
              <a:rPr lang="fr-FR" sz="2400" dirty="0">
                <a:latin typeface="Roboto" charset="0"/>
                <a:ea typeface="Roboto" charset="0"/>
                <a:cs typeface="Roboto" charset="0"/>
              </a:rPr>
              <a:t> Dépôt du projet associatif et compte-rendu AG club + prérequis statutaires </a:t>
            </a:r>
            <a:r>
              <a:rPr lang="fr-FR" sz="2000" dirty="0">
                <a:latin typeface="Roboto" charset="0"/>
                <a:ea typeface="Roboto" charset="0"/>
                <a:cs typeface="Roboto" charset="0"/>
              </a:rPr>
              <a:t>(6 licenciés mini, participation AG des comités départementaux et régionaux)</a:t>
            </a:r>
          </a:p>
          <a:p>
            <a:pPr>
              <a:buClr>
                <a:srgbClr val="324B92"/>
              </a:buClr>
              <a:buFont typeface="Arial" charset="0"/>
              <a:buChar char="•"/>
            </a:pPr>
            <a:endParaRPr lang="fr-FR" sz="2400" dirty="0">
              <a:latin typeface="Roboto" charset="0"/>
              <a:ea typeface="Roboto" charset="0"/>
              <a:cs typeface="Roboto" charset="0"/>
            </a:endParaRPr>
          </a:p>
          <a:p>
            <a:pPr>
              <a:spcBef>
                <a:spcPts val="0"/>
              </a:spcBef>
              <a:spcAft>
                <a:spcPts val="600"/>
              </a:spcAft>
              <a:buClr>
                <a:srgbClr val="324B92"/>
              </a:buClr>
              <a:buFont typeface="Arial" charset="0"/>
              <a:buChar char="•"/>
            </a:pPr>
            <a:r>
              <a:rPr lang="fr-FR" sz="2400" dirty="0">
                <a:latin typeface="Roboto" charset="0"/>
                <a:ea typeface="Roboto" charset="0"/>
                <a:cs typeface="Roboto" charset="0"/>
              </a:rPr>
              <a:t> Passage de 3 à 4 niveaux</a:t>
            </a:r>
          </a:p>
          <a:p>
            <a:pPr>
              <a:spcBef>
                <a:spcPts val="0"/>
              </a:spcBef>
              <a:spcAft>
                <a:spcPts val="600"/>
              </a:spcAft>
              <a:buClr>
                <a:srgbClr val="324B92"/>
              </a:buClr>
              <a:buFont typeface="Arial" charset="0"/>
              <a:buChar char="•"/>
            </a:pPr>
            <a:endParaRPr lang="fr-FR" sz="2400" dirty="0">
              <a:latin typeface="Roboto" charset="0"/>
              <a:ea typeface="Roboto" charset="0"/>
              <a:cs typeface="Roboto" charset="0"/>
            </a:endParaRPr>
          </a:p>
          <a:p>
            <a:pPr>
              <a:spcBef>
                <a:spcPts val="0"/>
              </a:spcBef>
              <a:spcAft>
                <a:spcPts val="600"/>
              </a:spcAft>
              <a:buClr>
                <a:srgbClr val="324B92"/>
              </a:buClr>
              <a:buFont typeface="Arial" charset="0"/>
              <a:buChar char="•"/>
            </a:pPr>
            <a:r>
              <a:rPr lang="fr-FR" sz="2400" dirty="0">
                <a:latin typeface="Roboto" charset="0"/>
                <a:ea typeface="Roboto" charset="0"/>
                <a:cs typeface="Roboto" charset="0"/>
              </a:rPr>
              <a:t> Suppression du système de points </a:t>
            </a:r>
            <a:r>
              <a:rPr lang="fr-FR" sz="2000" dirty="0">
                <a:latin typeface="Roboto "/>
                <a:ea typeface="Roboto Light" charset="0"/>
                <a:cs typeface="Roboto Light" charset="0"/>
              </a:rPr>
              <a:t>(moins de critères mais tous à valider)</a:t>
            </a:r>
          </a:p>
          <a:p>
            <a:pPr marL="457200" lvl="1" indent="0">
              <a:buClr>
                <a:srgbClr val="324B92"/>
              </a:buClr>
              <a:buNone/>
            </a:pPr>
            <a:endParaRPr lang="fr-FR" sz="2000" dirty="0">
              <a:latin typeface="Roboto "/>
              <a:ea typeface="Roboto Light" charset="0"/>
              <a:cs typeface="Roboto Light" charset="0"/>
            </a:endParaRPr>
          </a:p>
          <a:p>
            <a:pPr>
              <a:buClr>
                <a:srgbClr val="324B92"/>
              </a:buClr>
              <a:buFont typeface="Arial" charset="0"/>
              <a:buChar char="•"/>
            </a:pPr>
            <a:r>
              <a:rPr lang="fr-FR" sz="2400" dirty="0">
                <a:latin typeface="Roboto" panose="02000000000000000000" pitchFamily="2" charset="0"/>
                <a:ea typeface="Roboto" panose="02000000000000000000" pitchFamily="2" charset="0"/>
              </a:rPr>
              <a:t> Fin du Logiciel </a:t>
            </a:r>
            <a:r>
              <a:rPr lang="fr-FR" sz="2400" dirty="0" err="1">
                <a:latin typeface="Roboto" panose="02000000000000000000" pitchFamily="2" charset="0"/>
                <a:ea typeface="Roboto" panose="02000000000000000000" pitchFamily="2" charset="0"/>
              </a:rPr>
              <a:t>LabelFFTA</a:t>
            </a:r>
            <a:r>
              <a:rPr lang="fr-FR" sz="2400" dirty="0">
                <a:latin typeface="Roboto" panose="02000000000000000000" pitchFamily="2" charset="0"/>
                <a:ea typeface="Roboto" panose="02000000000000000000" pitchFamily="2" charset="0"/>
              </a:rPr>
              <a:t> </a:t>
            </a:r>
            <a:r>
              <a:rPr lang="fr-FR" sz="2400" dirty="0">
                <a:latin typeface="Roboto" panose="02000000000000000000" pitchFamily="2" charset="0"/>
                <a:ea typeface="Roboto" panose="02000000000000000000" pitchFamily="2" charset="0"/>
                <a:sym typeface="Wingdings" panose="05000000000000000000" pitchFamily="2" charset="2"/>
              </a:rPr>
              <a:t> intégration dans l’extranet club</a:t>
            </a:r>
          </a:p>
          <a:p>
            <a:pPr>
              <a:buClr>
                <a:srgbClr val="324B92"/>
              </a:buClr>
              <a:buFont typeface="Arial" charset="0"/>
              <a:buChar char="•"/>
            </a:pPr>
            <a:endParaRPr lang="fr-FR" sz="2400" dirty="0">
              <a:latin typeface="Roboto" panose="02000000000000000000" pitchFamily="2" charset="0"/>
              <a:ea typeface="Roboto" panose="02000000000000000000" pitchFamily="2" charset="0"/>
              <a:sym typeface="Wingdings" panose="05000000000000000000" pitchFamily="2" charset="2"/>
            </a:endParaRPr>
          </a:p>
          <a:p>
            <a:pPr>
              <a:buClr>
                <a:srgbClr val="324B92"/>
              </a:buClr>
              <a:buFont typeface="Arial" charset="0"/>
              <a:buChar char="•"/>
            </a:pPr>
            <a:r>
              <a:rPr lang="fr-FR" sz="2400" dirty="0">
                <a:latin typeface="Roboto" panose="02000000000000000000" pitchFamily="2" charset="0"/>
                <a:ea typeface="Roboto" panose="02000000000000000000" pitchFamily="2" charset="0"/>
                <a:sym typeface="Wingdings" panose="05000000000000000000" pitchFamily="2" charset="2"/>
              </a:rPr>
              <a:t>Création d’un outil pour accompagner les clubs</a:t>
            </a:r>
            <a:endParaRPr lang="fr-FR" sz="2400" dirty="0">
              <a:latin typeface="Roboto" panose="02000000000000000000" pitchFamily="2" charset="0"/>
              <a:ea typeface="Roboto" panose="02000000000000000000" pitchFamily="2" charset="0"/>
            </a:endParaRPr>
          </a:p>
        </p:txBody>
      </p:sp>
      <p:pic>
        <p:nvPicPr>
          <p:cNvPr id="8" name="Image 7">
            <a:extLst>
              <a:ext uri="{FF2B5EF4-FFF2-40B4-BE49-F238E27FC236}">
                <a16:creationId xmlns:a16="http://schemas.microsoft.com/office/drawing/2014/main" id="{A4534AB6-2098-4714-BA05-D8533E48C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Tree>
    <p:extLst>
      <p:ext uri="{BB962C8B-B14F-4D97-AF65-F5344CB8AC3E}">
        <p14:creationId xmlns:p14="http://schemas.microsoft.com/office/powerpoint/2010/main" val="10452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a16="http://schemas.microsoft.com/office/drawing/2014/main" id="{FE43D1D1-D7B5-4F1D-AA0F-73011FE57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47" y="327086"/>
            <a:ext cx="1300957" cy="520710"/>
          </a:xfrm>
          <a:prstGeom prst="rect">
            <a:avLst/>
          </a:prstGeom>
        </p:spPr>
      </p:pic>
      <p:pic>
        <p:nvPicPr>
          <p:cNvPr id="7" name="Image 6"/>
          <p:cNvPicPr>
            <a:picLocks noChangeAspect="1"/>
          </p:cNvPicPr>
          <p:nvPr/>
        </p:nvPicPr>
        <p:blipFill>
          <a:blip r:embed="rId4"/>
          <a:stretch>
            <a:fillRect/>
          </a:stretch>
        </p:blipFill>
        <p:spPr>
          <a:xfrm>
            <a:off x="-1" y="921658"/>
            <a:ext cx="10871200" cy="60959"/>
          </a:xfrm>
          <a:prstGeom prst="rect">
            <a:avLst/>
          </a:prstGeom>
        </p:spPr>
      </p:pic>
      <p:pic>
        <p:nvPicPr>
          <p:cNvPr id="8" name="Image 7"/>
          <p:cNvPicPr>
            <a:picLocks noChangeAspect="1"/>
          </p:cNvPicPr>
          <p:nvPr/>
        </p:nvPicPr>
        <p:blipFill>
          <a:blip r:embed="rId5"/>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5"/>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err="1">
                <a:latin typeface="Handel" charset="0"/>
                <a:ea typeface="Handel" charset="0"/>
                <a:cs typeface="Handel" charset="0"/>
              </a:rPr>
              <a:t>Niveaux</a:t>
            </a:r>
            <a:r>
              <a:rPr lang="it-IT" sz="3200" dirty="0">
                <a:latin typeface="Handel" charset="0"/>
                <a:ea typeface="Handel" charset="0"/>
                <a:cs typeface="Handel" charset="0"/>
              </a:rPr>
              <a:t> &amp; </a:t>
            </a:r>
            <a:r>
              <a:rPr lang="it-IT" sz="3200" dirty="0" err="1">
                <a:latin typeface="Handel" charset="0"/>
                <a:ea typeface="Handel" charset="0"/>
                <a:cs typeface="Handel" charset="0"/>
              </a:rPr>
              <a:t>Critères</a:t>
            </a:r>
            <a:endParaRPr lang="it-IT" sz="3200" dirty="0">
              <a:latin typeface="Handel" charset="0"/>
              <a:ea typeface="Handel" charset="0"/>
              <a:cs typeface="Handel" charset="0"/>
            </a:endParaRPr>
          </a:p>
        </p:txBody>
      </p:sp>
      <p:grpSp>
        <p:nvGrpSpPr>
          <p:cNvPr id="35" name="Grouper 34"/>
          <p:cNvGrpSpPr/>
          <p:nvPr/>
        </p:nvGrpSpPr>
        <p:grpSpPr>
          <a:xfrm>
            <a:off x="5962562" y="3493986"/>
            <a:ext cx="4572347" cy="900000"/>
            <a:chOff x="6361045" y="2570308"/>
            <a:chExt cx="4572347" cy="900000"/>
          </a:xfrm>
        </p:grpSpPr>
        <p:sp>
          <p:nvSpPr>
            <p:cNvPr id="22" name="Ellipse 21"/>
            <p:cNvSpPr/>
            <p:nvPr/>
          </p:nvSpPr>
          <p:spPr>
            <a:xfrm>
              <a:off x="6361045" y="2570308"/>
              <a:ext cx="900000" cy="900000"/>
            </a:xfrm>
            <a:prstGeom prst="ellipse">
              <a:avLst/>
            </a:prstGeom>
            <a:solidFill>
              <a:srgbClr val="334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20" y="2728268"/>
              <a:ext cx="521334" cy="612000"/>
            </a:xfrm>
            <a:prstGeom prst="rect">
              <a:avLst/>
            </a:prstGeom>
          </p:spPr>
        </p:pic>
        <p:sp>
          <p:nvSpPr>
            <p:cNvPr id="31" name="ZoneTexte 30"/>
            <p:cNvSpPr txBox="1"/>
            <p:nvPr/>
          </p:nvSpPr>
          <p:spPr>
            <a:xfrm>
              <a:off x="7361316" y="2824861"/>
              <a:ext cx="3572076" cy="400110"/>
            </a:xfrm>
            <a:prstGeom prst="rect">
              <a:avLst/>
            </a:prstGeom>
            <a:noFill/>
          </p:spPr>
          <p:txBody>
            <a:bodyPr wrap="square" rtlCol="0">
              <a:spAutoFit/>
            </a:bodyPr>
            <a:lstStyle/>
            <a:p>
              <a:r>
                <a:rPr lang="fr-FR" sz="2000" dirty="0">
                  <a:latin typeface="Roboto" charset="0"/>
                  <a:ea typeface="Roboto" charset="0"/>
                  <a:cs typeface="Roboto" charset="0"/>
                </a:rPr>
                <a:t>ENCADREMENT</a:t>
              </a:r>
            </a:p>
          </p:txBody>
        </p:sp>
      </p:grpSp>
      <p:grpSp>
        <p:nvGrpSpPr>
          <p:cNvPr id="36" name="Grouper 35"/>
          <p:cNvGrpSpPr/>
          <p:nvPr/>
        </p:nvGrpSpPr>
        <p:grpSpPr>
          <a:xfrm>
            <a:off x="6483282" y="4636132"/>
            <a:ext cx="4410220" cy="900000"/>
            <a:chOff x="6818152" y="3712454"/>
            <a:chExt cx="4410220" cy="900000"/>
          </a:xfrm>
        </p:grpSpPr>
        <p:sp>
          <p:nvSpPr>
            <p:cNvPr id="24" name="Ellipse 23"/>
            <p:cNvSpPr/>
            <p:nvPr/>
          </p:nvSpPr>
          <p:spPr>
            <a:xfrm>
              <a:off x="6818152" y="3712454"/>
              <a:ext cx="900000" cy="900000"/>
            </a:xfrm>
            <a:prstGeom prst="ellipse">
              <a:avLst/>
            </a:prstGeom>
            <a:solidFill>
              <a:srgbClr val="334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0025" y="3902374"/>
              <a:ext cx="576000" cy="576000"/>
            </a:xfrm>
            <a:prstGeom prst="rect">
              <a:avLst/>
            </a:prstGeom>
          </p:spPr>
        </p:pic>
        <p:sp>
          <p:nvSpPr>
            <p:cNvPr id="32" name="ZoneTexte 31"/>
            <p:cNvSpPr txBox="1"/>
            <p:nvPr/>
          </p:nvSpPr>
          <p:spPr>
            <a:xfrm>
              <a:off x="7819102" y="3962399"/>
              <a:ext cx="3409270" cy="400110"/>
            </a:xfrm>
            <a:prstGeom prst="rect">
              <a:avLst/>
            </a:prstGeom>
            <a:noFill/>
          </p:spPr>
          <p:txBody>
            <a:bodyPr wrap="square" rtlCol="0">
              <a:spAutoFit/>
            </a:bodyPr>
            <a:lstStyle/>
            <a:p>
              <a:r>
                <a:rPr lang="fr-FR" sz="2000" dirty="0">
                  <a:latin typeface="Roboto" charset="0"/>
                  <a:ea typeface="Roboto" charset="0"/>
                  <a:cs typeface="Roboto" charset="0"/>
                </a:rPr>
                <a:t>SPORTIF</a:t>
              </a:r>
            </a:p>
          </p:txBody>
        </p:sp>
      </p:grpSp>
      <p:grpSp>
        <p:nvGrpSpPr>
          <p:cNvPr id="37" name="Grouper 36"/>
          <p:cNvGrpSpPr/>
          <p:nvPr/>
        </p:nvGrpSpPr>
        <p:grpSpPr>
          <a:xfrm>
            <a:off x="7008622" y="5778278"/>
            <a:ext cx="4298468" cy="900000"/>
            <a:chOff x="7295784" y="4854600"/>
            <a:chExt cx="4298468" cy="900000"/>
          </a:xfrm>
        </p:grpSpPr>
        <p:sp>
          <p:nvSpPr>
            <p:cNvPr id="25" name="Ellipse 24"/>
            <p:cNvSpPr/>
            <p:nvPr/>
          </p:nvSpPr>
          <p:spPr>
            <a:xfrm>
              <a:off x="7295784" y="4854600"/>
              <a:ext cx="900000" cy="900000"/>
            </a:xfrm>
            <a:prstGeom prst="ellipse">
              <a:avLst/>
            </a:prstGeom>
            <a:solidFill>
              <a:srgbClr val="334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2229" y="4927340"/>
              <a:ext cx="713725" cy="713725"/>
            </a:xfrm>
            <a:prstGeom prst="rect">
              <a:avLst/>
            </a:prstGeom>
          </p:spPr>
        </p:pic>
        <p:sp>
          <p:nvSpPr>
            <p:cNvPr id="33" name="ZoneTexte 32"/>
            <p:cNvSpPr txBox="1"/>
            <p:nvPr/>
          </p:nvSpPr>
          <p:spPr>
            <a:xfrm>
              <a:off x="8301732" y="5099937"/>
              <a:ext cx="3292520" cy="400110"/>
            </a:xfrm>
            <a:prstGeom prst="rect">
              <a:avLst/>
            </a:prstGeom>
            <a:noFill/>
          </p:spPr>
          <p:txBody>
            <a:bodyPr wrap="square" rtlCol="0">
              <a:spAutoFit/>
            </a:bodyPr>
            <a:lstStyle/>
            <a:p>
              <a:r>
                <a:rPr lang="fr-FR" sz="2000" dirty="0">
                  <a:latin typeface="Roboto" charset="0"/>
                  <a:ea typeface="Roboto" charset="0"/>
                  <a:cs typeface="Roboto" charset="0"/>
                </a:rPr>
                <a:t>JEUNES</a:t>
              </a:r>
            </a:p>
          </p:txBody>
        </p:sp>
      </p:grpSp>
      <p:pic>
        <p:nvPicPr>
          <p:cNvPr id="42" name="Imag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9178" y="4660156"/>
            <a:ext cx="4514899" cy="1735350"/>
          </a:xfrm>
          <a:prstGeom prst="rect">
            <a:avLst/>
          </a:prstGeom>
        </p:spPr>
      </p:pic>
      <p:pic>
        <p:nvPicPr>
          <p:cNvPr id="43" name="Imag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7801" y="3747320"/>
            <a:ext cx="3351424" cy="1457231"/>
          </a:xfrm>
          <a:prstGeom prst="rect">
            <a:avLst/>
          </a:prstGeom>
        </p:spPr>
      </p:pic>
      <p:pic>
        <p:nvPicPr>
          <p:cNvPr id="44" name="Imag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6701" y="2748051"/>
            <a:ext cx="2229393" cy="1243670"/>
          </a:xfrm>
          <a:prstGeom prst="rect">
            <a:avLst/>
          </a:prstGeom>
        </p:spPr>
      </p:pic>
      <p:pic>
        <p:nvPicPr>
          <p:cNvPr id="45" name="Imag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53716" y="1683758"/>
            <a:ext cx="1074156" cy="1119767"/>
          </a:xfrm>
          <a:prstGeom prst="rect">
            <a:avLst/>
          </a:prstGeom>
        </p:spPr>
      </p:pic>
      <p:grpSp>
        <p:nvGrpSpPr>
          <p:cNvPr id="60" name="Grouper 33">
            <a:extLst>
              <a:ext uri="{FF2B5EF4-FFF2-40B4-BE49-F238E27FC236}">
                <a16:creationId xmlns:a16="http://schemas.microsoft.com/office/drawing/2014/main" id="{B929ECED-5B7D-430C-9A19-8A3C36F1CA76}"/>
              </a:ext>
            </a:extLst>
          </p:cNvPr>
          <p:cNvGrpSpPr/>
          <p:nvPr/>
        </p:nvGrpSpPr>
        <p:grpSpPr>
          <a:xfrm>
            <a:off x="5601354" y="2530349"/>
            <a:ext cx="4572346" cy="900000"/>
            <a:chOff x="5911045" y="1454271"/>
            <a:chExt cx="4572346" cy="900000"/>
          </a:xfrm>
        </p:grpSpPr>
        <p:sp>
          <p:nvSpPr>
            <p:cNvPr id="61" name="Ellipse 60">
              <a:extLst>
                <a:ext uri="{FF2B5EF4-FFF2-40B4-BE49-F238E27FC236}">
                  <a16:creationId xmlns:a16="http://schemas.microsoft.com/office/drawing/2014/main" id="{4F8B3180-A3CB-4A56-8761-640E2F411ADD}"/>
                </a:ext>
              </a:extLst>
            </p:cNvPr>
            <p:cNvSpPr/>
            <p:nvPr/>
          </p:nvSpPr>
          <p:spPr>
            <a:xfrm>
              <a:off x="5911045" y="1454271"/>
              <a:ext cx="900000" cy="900000"/>
            </a:xfrm>
            <a:prstGeom prst="ellipse">
              <a:avLst/>
            </a:prstGeom>
            <a:solidFill>
              <a:srgbClr val="334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Image 61">
              <a:extLst>
                <a:ext uri="{FF2B5EF4-FFF2-40B4-BE49-F238E27FC236}">
                  <a16:creationId xmlns:a16="http://schemas.microsoft.com/office/drawing/2014/main" id="{C57785A1-CBF4-420F-92E2-9A735B0EB4E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1045" y="1652976"/>
              <a:ext cx="540000" cy="490909"/>
            </a:xfrm>
            <a:prstGeom prst="rect">
              <a:avLst/>
            </a:prstGeom>
          </p:spPr>
        </p:pic>
        <p:sp>
          <p:nvSpPr>
            <p:cNvPr id="63" name="ZoneTexte 62">
              <a:extLst>
                <a:ext uri="{FF2B5EF4-FFF2-40B4-BE49-F238E27FC236}">
                  <a16:creationId xmlns:a16="http://schemas.microsoft.com/office/drawing/2014/main" id="{09D96E66-1AFA-4478-B807-359767E1636C}"/>
                </a:ext>
              </a:extLst>
            </p:cNvPr>
            <p:cNvSpPr txBox="1"/>
            <p:nvPr/>
          </p:nvSpPr>
          <p:spPr>
            <a:xfrm>
              <a:off x="6922189" y="1703684"/>
              <a:ext cx="3561202" cy="400110"/>
            </a:xfrm>
            <a:prstGeom prst="rect">
              <a:avLst/>
            </a:prstGeom>
            <a:noFill/>
          </p:spPr>
          <p:txBody>
            <a:bodyPr wrap="square" rtlCol="0">
              <a:spAutoFit/>
            </a:bodyPr>
            <a:lstStyle/>
            <a:p>
              <a:r>
                <a:rPr lang="fr-FR" sz="2000" dirty="0">
                  <a:latin typeface="Roboto" charset="0"/>
                  <a:ea typeface="Roboto" charset="0"/>
                  <a:cs typeface="Roboto" charset="0"/>
                </a:rPr>
                <a:t>EQUIPEMENT</a:t>
              </a:r>
            </a:p>
          </p:txBody>
        </p:sp>
      </p:grpSp>
      <p:grpSp>
        <p:nvGrpSpPr>
          <p:cNvPr id="64" name="Grouper 33">
            <a:extLst>
              <a:ext uri="{FF2B5EF4-FFF2-40B4-BE49-F238E27FC236}">
                <a16:creationId xmlns:a16="http://schemas.microsoft.com/office/drawing/2014/main" id="{60D17365-8FF1-42E7-976D-EB1CBA88E57D}"/>
              </a:ext>
            </a:extLst>
          </p:cNvPr>
          <p:cNvGrpSpPr/>
          <p:nvPr/>
        </p:nvGrpSpPr>
        <p:grpSpPr>
          <a:xfrm>
            <a:off x="4937942" y="1066342"/>
            <a:ext cx="4572346" cy="900000"/>
            <a:chOff x="5911045" y="1454271"/>
            <a:chExt cx="4572346" cy="900000"/>
          </a:xfrm>
        </p:grpSpPr>
        <p:sp>
          <p:nvSpPr>
            <p:cNvPr id="65" name="Ellipse 64">
              <a:extLst>
                <a:ext uri="{FF2B5EF4-FFF2-40B4-BE49-F238E27FC236}">
                  <a16:creationId xmlns:a16="http://schemas.microsoft.com/office/drawing/2014/main" id="{5D8D773C-1C35-4E65-A977-27893664F176}"/>
                </a:ext>
              </a:extLst>
            </p:cNvPr>
            <p:cNvSpPr/>
            <p:nvPr/>
          </p:nvSpPr>
          <p:spPr>
            <a:xfrm>
              <a:off x="5911045" y="1454271"/>
              <a:ext cx="900000" cy="900000"/>
            </a:xfrm>
            <a:prstGeom prst="ellipse">
              <a:avLst/>
            </a:prstGeom>
            <a:solidFill>
              <a:srgbClr val="334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a:extLst>
                <a:ext uri="{FF2B5EF4-FFF2-40B4-BE49-F238E27FC236}">
                  <a16:creationId xmlns:a16="http://schemas.microsoft.com/office/drawing/2014/main" id="{E9AD3D54-FA2E-4A96-827B-78D70F4B9A94}"/>
                </a:ext>
              </a:extLst>
            </p:cNvPr>
            <p:cNvSpPr txBox="1"/>
            <p:nvPr/>
          </p:nvSpPr>
          <p:spPr>
            <a:xfrm>
              <a:off x="6922189" y="1703684"/>
              <a:ext cx="3561202" cy="400110"/>
            </a:xfrm>
            <a:prstGeom prst="rect">
              <a:avLst/>
            </a:prstGeom>
            <a:noFill/>
          </p:spPr>
          <p:txBody>
            <a:bodyPr wrap="square" rtlCol="0">
              <a:spAutoFit/>
            </a:bodyPr>
            <a:lstStyle/>
            <a:p>
              <a:r>
                <a:rPr lang="fr-FR" sz="2000" dirty="0">
                  <a:latin typeface="Roboto" charset="0"/>
                  <a:ea typeface="Roboto" charset="0"/>
                  <a:cs typeface="Roboto" charset="0"/>
                </a:rPr>
                <a:t>AU MOINS 1 CERTIFICATION</a:t>
              </a:r>
            </a:p>
          </p:txBody>
        </p:sp>
      </p:grpSp>
      <p:pic>
        <p:nvPicPr>
          <p:cNvPr id="67" name="Graphique 66" descr="Cocarde">
            <a:extLst>
              <a:ext uri="{FF2B5EF4-FFF2-40B4-BE49-F238E27FC236}">
                <a16:creationId xmlns:a16="http://schemas.microsoft.com/office/drawing/2014/main" id="{F6E1D655-0892-4C0A-A33A-68A37B4A6D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15801" y="1182126"/>
            <a:ext cx="732727" cy="732727"/>
          </a:xfrm>
          <a:prstGeom prst="rect">
            <a:avLst/>
          </a:prstGeom>
        </p:spPr>
      </p:pic>
      <p:sp>
        <p:nvSpPr>
          <p:cNvPr id="2" name="Signe Plus 1">
            <a:extLst>
              <a:ext uri="{FF2B5EF4-FFF2-40B4-BE49-F238E27FC236}">
                <a16:creationId xmlns:a16="http://schemas.microsoft.com/office/drawing/2014/main" id="{80A78AD6-CD50-4AA4-845C-8765A8655D91}"/>
              </a:ext>
            </a:extLst>
          </p:cNvPr>
          <p:cNvSpPr/>
          <p:nvPr/>
        </p:nvSpPr>
        <p:spPr>
          <a:xfrm>
            <a:off x="7095067" y="1819085"/>
            <a:ext cx="596889" cy="603539"/>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28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a:latin typeface="Handel" charset="0"/>
                <a:ea typeface="Handel" charset="0"/>
                <a:cs typeface="Handel" charset="0"/>
              </a:rPr>
              <a:t>Certifications</a:t>
            </a:r>
          </a:p>
        </p:txBody>
      </p:sp>
      <p:pic>
        <p:nvPicPr>
          <p:cNvPr id="20" name="Image 19">
            <a:extLst>
              <a:ext uri="{FF2B5EF4-FFF2-40B4-BE49-F238E27FC236}">
                <a16:creationId xmlns:a16="http://schemas.microsoft.com/office/drawing/2014/main" id="{A4534AB6-2098-4714-BA05-D8533E48C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
        <p:nvSpPr>
          <p:cNvPr id="15" name="Espace réservé du contenu 2">
            <a:extLst>
              <a:ext uri="{FF2B5EF4-FFF2-40B4-BE49-F238E27FC236}">
                <a16:creationId xmlns:a16="http://schemas.microsoft.com/office/drawing/2014/main" id="{F1B35087-FFA9-42F0-8C9B-7FC2A0B4D0FE}"/>
              </a:ext>
            </a:extLst>
          </p:cNvPr>
          <p:cNvSpPr txBox="1">
            <a:spLocks/>
          </p:cNvSpPr>
          <p:nvPr/>
        </p:nvSpPr>
        <p:spPr>
          <a:xfrm>
            <a:off x="1746393" y="1399177"/>
            <a:ext cx="9113520" cy="4182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24B92"/>
              </a:buClr>
              <a:buFont typeface="Arial" charset="0"/>
              <a:buChar char="•"/>
            </a:pPr>
            <a:r>
              <a:rPr lang="fr-FR" sz="2400" dirty="0">
                <a:latin typeface="Roboto" charset="0"/>
                <a:ea typeface="Roboto" charset="0"/>
                <a:cs typeface="Roboto" charset="0"/>
              </a:rPr>
              <a:t> </a:t>
            </a:r>
            <a:r>
              <a:rPr lang="fr-FR" dirty="0">
                <a:latin typeface="Roboto" charset="0"/>
                <a:ea typeface="Roboto" charset="0"/>
                <a:cs typeface="Roboto" charset="0"/>
              </a:rPr>
              <a:t>Donner du sens au projet associatif </a:t>
            </a:r>
            <a:r>
              <a:rPr lang="fr-FR" sz="2400" dirty="0">
                <a:latin typeface="Roboto" charset="0"/>
                <a:ea typeface="Roboto" charset="0"/>
                <a:cs typeface="Roboto" charset="0"/>
              </a:rPr>
              <a:t>(au moins une certification sur les 8 proposées)</a:t>
            </a:r>
          </a:p>
          <a:p>
            <a:pPr>
              <a:buClr>
                <a:srgbClr val="324B92"/>
              </a:buClr>
              <a:buFont typeface="Arial" charset="0"/>
              <a:buChar char="•"/>
            </a:pPr>
            <a:endParaRPr lang="fr-FR" dirty="0">
              <a:latin typeface="Roboto" charset="0"/>
              <a:ea typeface="Roboto" charset="0"/>
              <a:cs typeface="Roboto" charset="0"/>
            </a:endParaRPr>
          </a:p>
          <a:p>
            <a:pPr>
              <a:spcBef>
                <a:spcPts val="0"/>
              </a:spcBef>
              <a:spcAft>
                <a:spcPts val="600"/>
              </a:spcAft>
              <a:buClr>
                <a:srgbClr val="324B92"/>
              </a:buClr>
              <a:buFont typeface="Arial" charset="0"/>
              <a:buChar char="•"/>
            </a:pPr>
            <a:r>
              <a:rPr lang="fr-FR" dirty="0">
                <a:latin typeface="Roboto" charset="0"/>
                <a:ea typeface="Roboto" charset="0"/>
                <a:cs typeface="Roboto" charset="0"/>
              </a:rPr>
              <a:t> Valorisation des domaines d’expertise du club labellisé et de son implication</a:t>
            </a:r>
          </a:p>
          <a:p>
            <a:pPr>
              <a:spcBef>
                <a:spcPts val="0"/>
              </a:spcBef>
              <a:spcAft>
                <a:spcPts val="600"/>
              </a:spcAft>
              <a:buClr>
                <a:srgbClr val="324B92"/>
              </a:buClr>
              <a:buFont typeface="Arial" charset="0"/>
              <a:buChar char="•"/>
            </a:pPr>
            <a:endParaRPr lang="fr-FR" dirty="0">
              <a:latin typeface="Roboto" charset="0"/>
              <a:ea typeface="Roboto" charset="0"/>
              <a:cs typeface="Roboto" charset="0"/>
            </a:endParaRPr>
          </a:p>
          <a:p>
            <a:pPr>
              <a:spcBef>
                <a:spcPts val="0"/>
              </a:spcBef>
              <a:spcAft>
                <a:spcPts val="600"/>
              </a:spcAft>
              <a:buClr>
                <a:srgbClr val="324B92"/>
              </a:buClr>
              <a:buFont typeface="Arial" charset="0"/>
              <a:buChar char="•"/>
            </a:pPr>
            <a:r>
              <a:rPr lang="fr-FR" dirty="0">
                <a:latin typeface="Roboto" charset="0"/>
                <a:ea typeface="Roboto" charset="0"/>
                <a:cs typeface="Roboto" charset="0"/>
              </a:rPr>
              <a:t>Identifier des profils de clubs, orienter les pratiquants actuels ou potentiels…</a:t>
            </a:r>
          </a:p>
          <a:p>
            <a:pPr>
              <a:spcBef>
                <a:spcPts val="0"/>
              </a:spcBef>
              <a:spcAft>
                <a:spcPts val="600"/>
              </a:spcAft>
              <a:buClr>
                <a:srgbClr val="324B92"/>
              </a:buClr>
              <a:buFont typeface="Arial" charset="0"/>
              <a:buChar char="•"/>
            </a:pPr>
            <a:endParaRPr lang="fr-FR" dirty="0">
              <a:latin typeface="Roboto" charset="0"/>
              <a:ea typeface="Roboto" charset="0"/>
              <a:cs typeface="Roboto" charset="0"/>
            </a:endParaRPr>
          </a:p>
          <a:p>
            <a:pPr>
              <a:spcBef>
                <a:spcPts val="0"/>
              </a:spcBef>
              <a:spcAft>
                <a:spcPts val="600"/>
              </a:spcAft>
              <a:buClr>
                <a:srgbClr val="324B92"/>
              </a:buClr>
              <a:buFont typeface="Arial" charset="0"/>
              <a:buChar char="•"/>
            </a:pPr>
            <a:r>
              <a:rPr lang="fr-FR" dirty="0">
                <a:latin typeface="Roboto" charset="0"/>
                <a:ea typeface="Roboto" charset="0"/>
                <a:cs typeface="Roboto" charset="0"/>
              </a:rPr>
              <a:t>Critères des certifications identiques </a:t>
            </a:r>
            <a:r>
              <a:rPr lang="fr-FR" dirty="0" err="1">
                <a:latin typeface="Roboto" charset="0"/>
                <a:ea typeface="Roboto" charset="0"/>
                <a:cs typeface="Roboto" charset="0"/>
              </a:rPr>
              <a:t>quelque</a:t>
            </a:r>
            <a:r>
              <a:rPr lang="fr-FR" dirty="0">
                <a:latin typeface="Roboto" charset="0"/>
                <a:ea typeface="Roboto" charset="0"/>
                <a:cs typeface="Roboto" charset="0"/>
              </a:rPr>
              <a:t> soit le niveau du label</a:t>
            </a:r>
          </a:p>
          <a:p>
            <a:pPr>
              <a:spcBef>
                <a:spcPts val="0"/>
              </a:spcBef>
              <a:spcAft>
                <a:spcPts val="600"/>
              </a:spcAft>
              <a:buClr>
                <a:srgbClr val="324B92"/>
              </a:buClr>
              <a:buFont typeface="Arial" charset="0"/>
              <a:buChar char="•"/>
            </a:pPr>
            <a:endParaRPr lang="fr-FR" dirty="0">
              <a:latin typeface="Roboto" charset="0"/>
              <a:ea typeface="Roboto" charset="0"/>
              <a:cs typeface="Roboto" charset="0"/>
            </a:endParaRPr>
          </a:p>
        </p:txBody>
      </p:sp>
    </p:spTree>
    <p:extLst>
      <p:ext uri="{BB962C8B-B14F-4D97-AF65-F5344CB8AC3E}">
        <p14:creationId xmlns:p14="http://schemas.microsoft.com/office/powerpoint/2010/main" val="23109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a:latin typeface="Handel" charset="0"/>
                <a:ea typeface="Handel" charset="0"/>
                <a:cs typeface="Handel" charset="0"/>
              </a:rPr>
              <a:t>8 Certifications</a:t>
            </a:r>
          </a:p>
        </p:txBody>
      </p:sp>
      <p:sp>
        <p:nvSpPr>
          <p:cNvPr id="39" name="Rectangle à coins arrondis 38"/>
          <p:cNvSpPr/>
          <p:nvPr/>
        </p:nvSpPr>
        <p:spPr>
          <a:xfrm>
            <a:off x="3955627" y="2371179"/>
            <a:ext cx="4054538" cy="335251"/>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COMPÉTITION </a:t>
            </a:r>
          </a:p>
        </p:txBody>
      </p:sp>
      <p:sp>
        <p:nvSpPr>
          <p:cNvPr id="41" name="Rectangle à coins arrondis 40"/>
          <p:cNvSpPr/>
          <p:nvPr/>
        </p:nvSpPr>
        <p:spPr>
          <a:xfrm>
            <a:off x="3955627" y="3725995"/>
            <a:ext cx="4054538" cy="335251"/>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PARCOURS</a:t>
            </a:r>
          </a:p>
        </p:txBody>
      </p:sp>
      <p:sp>
        <p:nvSpPr>
          <p:cNvPr id="42" name="Rectangle à coins arrondis 41"/>
          <p:cNvSpPr/>
          <p:nvPr/>
        </p:nvSpPr>
        <p:spPr>
          <a:xfrm>
            <a:off x="3955627" y="5278781"/>
            <a:ext cx="4167642" cy="306207"/>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MIXITÉ</a:t>
            </a:r>
          </a:p>
        </p:txBody>
      </p:sp>
      <p:sp>
        <p:nvSpPr>
          <p:cNvPr id="43" name="ZoneTexte 42"/>
          <p:cNvSpPr txBox="1"/>
          <p:nvPr/>
        </p:nvSpPr>
        <p:spPr>
          <a:xfrm>
            <a:off x="2212670" y="2868304"/>
            <a:ext cx="7204618" cy="830997"/>
          </a:xfrm>
          <a:prstGeom prst="rect">
            <a:avLst/>
          </a:prstGeom>
          <a:noFill/>
        </p:spPr>
        <p:txBody>
          <a:bodyPr wrap="square" rtlCol="0">
            <a:spAutoFit/>
          </a:bodyPr>
          <a:lstStyle/>
          <a:p>
            <a:pPr lvl="0" algn="ctr">
              <a:buClr>
                <a:srgbClr val="2E4686"/>
              </a:buClr>
            </a:pPr>
            <a:r>
              <a:rPr lang="fr-FR" sz="1600" dirty="0">
                <a:latin typeface="Roboto" charset="0"/>
                <a:ea typeface="Roboto" charset="0"/>
                <a:cs typeface="Roboto" charset="0"/>
              </a:rPr>
              <a:t>Critères sportifs Argent + Organisateur d’une compétition sélective + au moins 2 créneaux compétiteurs encadrés par un diplômé + au moins 1 arbitre actif</a:t>
            </a:r>
          </a:p>
        </p:txBody>
      </p:sp>
      <p:sp>
        <p:nvSpPr>
          <p:cNvPr id="44" name="ZoneTexte 43"/>
          <p:cNvSpPr txBox="1"/>
          <p:nvPr/>
        </p:nvSpPr>
        <p:spPr>
          <a:xfrm>
            <a:off x="2294816" y="4214951"/>
            <a:ext cx="7733104" cy="830997"/>
          </a:xfrm>
          <a:prstGeom prst="rect">
            <a:avLst/>
          </a:prstGeom>
          <a:noFill/>
        </p:spPr>
        <p:txBody>
          <a:bodyPr wrap="square" rtlCol="0">
            <a:spAutoFit/>
          </a:bodyPr>
          <a:lstStyle/>
          <a:p>
            <a:pPr lvl="0" algn="just">
              <a:buClr>
                <a:srgbClr val="2E4686"/>
              </a:buClr>
            </a:pPr>
            <a:r>
              <a:rPr lang="fr-FR" sz="1600" dirty="0">
                <a:latin typeface="Roboto" charset="0"/>
                <a:ea typeface="Roboto" charset="0"/>
                <a:cs typeface="Roboto" charset="0"/>
              </a:rPr>
              <a:t>Parcours permanent (12 cibles) + Organisateur d’une compétition parcours sélective + Avoir une équipe de club ou 4 </a:t>
            </a:r>
            <a:r>
              <a:rPr lang="fr-FR" sz="1600" dirty="0" err="1">
                <a:latin typeface="Roboto" charset="0"/>
                <a:ea typeface="Roboto" charset="0"/>
                <a:cs typeface="Roboto" charset="0"/>
              </a:rPr>
              <a:t>indiv</a:t>
            </a:r>
            <a:r>
              <a:rPr lang="fr-FR" sz="1600" dirty="0">
                <a:latin typeface="Roboto" charset="0"/>
                <a:ea typeface="Roboto" charset="0"/>
                <a:cs typeface="Roboto" charset="0"/>
              </a:rPr>
              <a:t> en </a:t>
            </a:r>
            <a:r>
              <a:rPr lang="fr-FR" sz="1600" dirty="0" err="1">
                <a:latin typeface="Roboto" charset="0"/>
                <a:ea typeface="Roboto" charset="0"/>
                <a:cs typeface="Roboto" charset="0"/>
              </a:rPr>
              <a:t>chpt</a:t>
            </a:r>
            <a:r>
              <a:rPr lang="fr-FR" sz="1600" dirty="0">
                <a:latin typeface="Roboto" charset="0"/>
                <a:ea typeface="Roboto" charset="0"/>
                <a:cs typeface="Roboto" charset="0"/>
              </a:rPr>
              <a:t> (ou coupe) national ou régional parcours + au moins 1 arbitre actif option parcours</a:t>
            </a:r>
          </a:p>
        </p:txBody>
      </p:sp>
      <p:sp>
        <p:nvSpPr>
          <p:cNvPr id="45" name="ZoneTexte 44"/>
          <p:cNvSpPr txBox="1"/>
          <p:nvPr/>
        </p:nvSpPr>
        <p:spPr>
          <a:xfrm>
            <a:off x="3808074" y="5879142"/>
            <a:ext cx="4613635" cy="584775"/>
          </a:xfrm>
          <a:prstGeom prst="rect">
            <a:avLst/>
          </a:prstGeom>
          <a:noFill/>
        </p:spPr>
        <p:txBody>
          <a:bodyPr wrap="square" rtlCol="0">
            <a:spAutoFit/>
          </a:bodyPr>
          <a:lstStyle/>
          <a:p>
            <a:pPr lvl="0" algn="ctr">
              <a:buClr>
                <a:srgbClr val="2E4686"/>
              </a:buClr>
            </a:pPr>
            <a:r>
              <a:rPr lang="fr-FR" sz="1600" dirty="0">
                <a:latin typeface="Roboto" charset="0"/>
                <a:ea typeface="Roboto" charset="0"/>
                <a:cs typeface="Roboto" charset="0"/>
              </a:rPr>
              <a:t>38% de licenciées féminines + Divers en cours de définition</a:t>
            </a:r>
          </a:p>
        </p:txBody>
      </p:sp>
      <p:pic>
        <p:nvPicPr>
          <p:cNvPr id="20" name="Image 19">
            <a:extLst>
              <a:ext uri="{FF2B5EF4-FFF2-40B4-BE49-F238E27FC236}">
                <a16:creationId xmlns:a16="http://schemas.microsoft.com/office/drawing/2014/main" id="{A4534AB6-2098-4714-BA05-D8533E48C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
        <p:nvSpPr>
          <p:cNvPr id="21" name="Rectangle à coins arrondis 11">
            <a:extLst>
              <a:ext uri="{FF2B5EF4-FFF2-40B4-BE49-F238E27FC236}">
                <a16:creationId xmlns:a16="http://schemas.microsoft.com/office/drawing/2014/main" id="{6ED20852-B962-479D-8210-602224F06DC7}"/>
              </a:ext>
            </a:extLst>
          </p:cNvPr>
          <p:cNvSpPr/>
          <p:nvPr/>
        </p:nvSpPr>
        <p:spPr>
          <a:xfrm>
            <a:off x="3955627" y="1117874"/>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MOINS DE 10 ANS</a:t>
            </a:r>
          </a:p>
        </p:txBody>
      </p:sp>
      <p:sp>
        <p:nvSpPr>
          <p:cNvPr id="22" name="ZoneTexte 21">
            <a:extLst>
              <a:ext uri="{FF2B5EF4-FFF2-40B4-BE49-F238E27FC236}">
                <a16:creationId xmlns:a16="http://schemas.microsoft.com/office/drawing/2014/main" id="{21FF8B83-17C5-4037-B8A6-1003B5DEE36A}"/>
              </a:ext>
            </a:extLst>
          </p:cNvPr>
          <p:cNvSpPr txBox="1"/>
          <p:nvPr/>
        </p:nvSpPr>
        <p:spPr>
          <a:xfrm>
            <a:off x="3071861" y="1575788"/>
            <a:ext cx="5822070" cy="584775"/>
          </a:xfrm>
          <a:prstGeom prst="rect">
            <a:avLst/>
          </a:prstGeom>
          <a:noFill/>
        </p:spPr>
        <p:txBody>
          <a:bodyPr wrap="square" rtlCol="0">
            <a:spAutoFit/>
          </a:bodyPr>
          <a:lstStyle/>
          <a:p>
            <a:pPr lvl="0" algn="ctr">
              <a:buClr>
                <a:srgbClr val="2E4686"/>
              </a:buClr>
            </a:pPr>
            <a:r>
              <a:rPr lang="fr-FR" sz="1600" dirty="0">
                <a:latin typeface="Roboto" charset="0"/>
                <a:ea typeface="Roboto" charset="0"/>
                <a:cs typeface="Roboto" charset="0"/>
              </a:rPr>
              <a:t>5 poussins mini + 1 créneau spécifique + un entraîneur avec  module poussin ou un pro pour encadrer ce créneau </a:t>
            </a:r>
          </a:p>
        </p:txBody>
      </p:sp>
    </p:spTree>
    <p:extLst>
      <p:ext uri="{BB962C8B-B14F-4D97-AF65-F5344CB8AC3E}">
        <p14:creationId xmlns:p14="http://schemas.microsoft.com/office/powerpoint/2010/main" val="41539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p:bldP spid="44" grpId="0"/>
      <p:bldP spid="45"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1" y="921658"/>
            <a:ext cx="10871200" cy="60959"/>
          </a:xfrm>
          <a:prstGeom prst="rect">
            <a:avLst/>
          </a:prstGeom>
        </p:spPr>
      </p:pic>
      <p:pic>
        <p:nvPicPr>
          <p:cNvPr id="8" name="Image 7"/>
          <p:cNvPicPr>
            <a:picLocks noChangeAspect="1"/>
          </p:cNvPicPr>
          <p:nvPr/>
        </p:nvPicPr>
        <p:blipFill>
          <a:blip r:embed="rId4"/>
          <a:stretch>
            <a:fillRect/>
          </a:stretch>
        </p:blipFill>
        <p:spPr>
          <a:xfrm>
            <a:off x="10483391" y="3"/>
            <a:ext cx="1746392" cy="6857999"/>
          </a:xfrm>
          <a:prstGeom prst="rect">
            <a:avLst/>
          </a:prstGeom>
          <a:effectLst>
            <a:outerShdw blurRad="50800" dist="38100" dir="8100000" algn="tr" rotWithShape="0">
              <a:prstClr val="black">
                <a:alpha val="40000"/>
              </a:prstClr>
            </a:outerShdw>
          </a:effectLst>
        </p:spPr>
      </p:pic>
      <p:pic>
        <p:nvPicPr>
          <p:cNvPr id="9" name="Image 8"/>
          <p:cNvPicPr>
            <a:picLocks noChangeAspect="1"/>
          </p:cNvPicPr>
          <p:nvPr/>
        </p:nvPicPr>
        <p:blipFill>
          <a:blip r:embed="rId4"/>
          <a:stretch>
            <a:fillRect/>
          </a:stretch>
        </p:blipFill>
        <p:spPr>
          <a:xfrm rot="10800000">
            <a:off x="0" y="3"/>
            <a:ext cx="1746392" cy="6857999"/>
          </a:xfrm>
          <a:prstGeom prst="rect">
            <a:avLst/>
          </a:prstGeom>
          <a:effectLst>
            <a:outerShdw blurRad="50800" dist="38100" dir="2700000" algn="tl" rotWithShape="0">
              <a:prstClr val="black">
                <a:alpha val="40000"/>
              </a:prstClr>
            </a:outerShdw>
          </a:effectLst>
        </p:spPr>
      </p:pic>
      <p:sp>
        <p:nvSpPr>
          <p:cNvPr id="10" name="Shape 154"/>
          <p:cNvSpPr txBox="1">
            <a:spLocks/>
          </p:cNvSpPr>
          <p:nvPr/>
        </p:nvSpPr>
        <p:spPr>
          <a:xfrm>
            <a:off x="-1" y="1"/>
            <a:ext cx="12229784" cy="98261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7600" b="1" kern="1200" cap="small">
                <a:solidFill>
                  <a:srgbClr val="3D3C3C"/>
                </a:solidFill>
                <a:latin typeface="Helvetica"/>
                <a:ea typeface="Helvetica"/>
                <a:cs typeface="Helvetica"/>
                <a:sym typeface="Helvetica"/>
              </a:defRPr>
            </a:lvl1pPr>
          </a:lstStyle>
          <a:p>
            <a:r>
              <a:rPr lang="it-IT" sz="3200" dirty="0">
                <a:latin typeface="Handel" charset="0"/>
                <a:ea typeface="Handel" charset="0"/>
                <a:cs typeface="Handel" charset="0"/>
              </a:rPr>
              <a:t>8 Certifications</a:t>
            </a:r>
          </a:p>
        </p:txBody>
      </p:sp>
      <p:sp>
        <p:nvSpPr>
          <p:cNvPr id="15" name="ZoneTexte 14"/>
          <p:cNvSpPr txBox="1"/>
          <p:nvPr/>
        </p:nvSpPr>
        <p:spPr>
          <a:xfrm>
            <a:off x="2317178" y="1621543"/>
            <a:ext cx="7843519" cy="830997"/>
          </a:xfrm>
          <a:prstGeom prst="rect">
            <a:avLst/>
          </a:prstGeom>
          <a:noFill/>
        </p:spPr>
        <p:txBody>
          <a:bodyPr wrap="square" rtlCol="0">
            <a:spAutoFit/>
          </a:bodyPr>
          <a:lstStyle/>
          <a:p>
            <a:pPr lvl="0" algn="just">
              <a:buClr>
                <a:srgbClr val="2E4686"/>
              </a:buClr>
            </a:pPr>
            <a:r>
              <a:rPr lang="fr-FR" sz="1600" dirty="0">
                <a:latin typeface="Roboto" charset="0"/>
                <a:ea typeface="Roboto" charset="0"/>
                <a:cs typeface="Roboto" charset="0"/>
              </a:rPr>
              <a:t>Actions de découverte vers des publics externes (portes ouvertes, centres de loisirs, entreprises,</a:t>
            </a:r>
            <a:r>
              <a:rPr lang="mr-IN" sz="1600" dirty="0">
                <a:latin typeface="Roboto" charset="0"/>
                <a:ea typeface="Roboto" charset="0"/>
                <a:cs typeface="Roboto" charset="0"/>
              </a:rPr>
              <a:t>…</a:t>
            </a:r>
            <a:r>
              <a:rPr lang="fr-FR" sz="1600" dirty="0">
                <a:latin typeface="Roboto" charset="0"/>
                <a:ea typeface="Roboto" charset="0"/>
                <a:cs typeface="Roboto" charset="0"/>
              </a:rPr>
              <a:t>) + au moins 3 manifestations internes/an + 1 rencontre loisir au calendrier</a:t>
            </a:r>
          </a:p>
        </p:txBody>
      </p:sp>
      <p:sp>
        <p:nvSpPr>
          <p:cNvPr id="43" name="ZoneTexte 42"/>
          <p:cNvSpPr txBox="1"/>
          <p:nvPr/>
        </p:nvSpPr>
        <p:spPr>
          <a:xfrm>
            <a:off x="2336031" y="2864575"/>
            <a:ext cx="7843518" cy="830997"/>
          </a:xfrm>
          <a:prstGeom prst="rect">
            <a:avLst/>
          </a:prstGeom>
          <a:noFill/>
        </p:spPr>
        <p:txBody>
          <a:bodyPr wrap="square" rtlCol="0">
            <a:spAutoFit/>
          </a:bodyPr>
          <a:lstStyle/>
          <a:p>
            <a:pPr lvl="0" algn="just">
              <a:buClr>
                <a:srgbClr val="2E4686"/>
              </a:buClr>
            </a:pPr>
            <a:r>
              <a:rPr lang="fr-FR" sz="1600" dirty="0">
                <a:latin typeface="Roboto" charset="0"/>
                <a:ea typeface="Roboto" charset="0"/>
                <a:cs typeface="Roboto" charset="0"/>
              </a:rPr>
              <a:t>Un encadrant diplômé pour ce public (BEES/DEJEPS/CQP ou bénévole certifié) + Engagement du président à ce que les séances soient encadrées par le/les personnes certifiées</a:t>
            </a:r>
          </a:p>
        </p:txBody>
      </p:sp>
      <p:sp>
        <p:nvSpPr>
          <p:cNvPr id="44" name="ZoneTexte 43"/>
          <p:cNvSpPr txBox="1"/>
          <p:nvPr/>
        </p:nvSpPr>
        <p:spPr>
          <a:xfrm>
            <a:off x="2428240" y="4366222"/>
            <a:ext cx="7732457" cy="584775"/>
          </a:xfrm>
          <a:prstGeom prst="rect">
            <a:avLst/>
          </a:prstGeom>
          <a:noFill/>
        </p:spPr>
        <p:txBody>
          <a:bodyPr wrap="square" rtlCol="0">
            <a:spAutoFit/>
          </a:bodyPr>
          <a:lstStyle/>
          <a:p>
            <a:pPr lvl="0" algn="just">
              <a:buClr>
                <a:srgbClr val="2E4686"/>
              </a:buClr>
            </a:pPr>
            <a:r>
              <a:rPr lang="fr-FR" sz="1600" dirty="0">
                <a:latin typeface="Roboto" charset="0"/>
                <a:ea typeface="Roboto" charset="0"/>
                <a:cs typeface="Roboto" charset="0"/>
              </a:rPr>
              <a:t>Affiliation FFH ou FFSA + Minimum un créneau partagé pour permettre l’inclusion + Inscription au </a:t>
            </a:r>
            <a:r>
              <a:rPr lang="fr-FR" sz="1600" dirty="0" err="1">
                <a:latin typeface="Roboto" charset="0"/>
                <a:ea typeface="Roboto" charset="0"/>
                <a:cs typeface="Roboto" charset="0"/>
              </a:rPr>
              <a:t>Handiguide</a:t>
            </a:r>
            <a:endParaRPr lang="fr-FR" sz="1600" dirty="0">
              <a:latin typeface="Roboto" charset="0"/>
              <a:ea typeface="Roboto" charset="0"/>
              <a:cs typeface="Roboto" charset="0"/>
            </a:endParaRPr>
          </a:p>
        </p:txBody>
      </p:sp>
      <p:sp>
        <p:nvSpPr>
          <p:cNvPr id="45" name="ZoneTexte 44"/>
          <p:cNvSpPr txBox="1"/>
          <p:nvPr/>
        </p:nvSpPr>
        <p:spPr>
          <a:xfrm>
            <a:off x="2428240" y="5695660"/>
            <a:ext cx="7843518" cy="830997"/>
          </a:xfrm>
          <a:prstGeom prst="rect">
            <a:avLst/>
          </a:prstGeom>
          <a:noFill/>
        </p:spPr>
        <p:txBody>
          <a:bodyPr wrap="square" rtlCol="0">
            <a:spAutoFit/>
          </a:bodyPr>
          <a:lstStyle/>
          <a:p>
            <a:pPr lvl="0">
              <a:buClr>
                <a:srgbClr val="2E4686"/>
              </a:buClr>
            </a:pPr>
            <a:r>
              <a:rPr lang="fr-FR" sz="1600" dirty="0">
                <a:latin typeface="Roboto" charset="0"/>
                <a:ea typeface="Roboto" charset="0"/>
                <a:cs typeface="Roboto" charset="0"/>
              </a:rPr>
              <a:t>Accueil de public spécifiques, offre de pratique spécifique…Convention « d’engagement social » établissement pénitentiaire, IME, QPV, ZRR, « sport santé bien être », scolaire, (</a:t>
            </a:r>
            <a:r>
              <a:rPr lang="fr-FR" sz="1600" dirty="0" err="1">
                <a:latin typeface="Roboto" charset="0"/>
                <a:ea typeface="Roboto" charset="0"/>
                <a:cs typeface="Roboto" charset="0"/>
              </a:rPr>
              <a:t>handi</a:t>
            </a:r>
            <a:r>
              <a:rPr lang="fr-FR" sz="1600" dirty="0">
                <a:latin typeface="Roboto" charset="0"/>
                <a:ea typeface="Roboto" charset="0"/>
                <a:cs typeface="Roboto" charset="0"/>
              </a:rPr>
              <a:t> sans double affiliation)</a:t>
            </a:r>
            <a:r>
              <a:rPr lang="mr-IN" sz="1600" dirty="0">
                <a:latin typeface="Roboto" charset="0"/>
                <a:ea typeface="Roboto" charset="0"/>
                <a:cs typeface="Roboto" charset="0"/>
              </a:rPr>
              <a:t>…</a:t>
            </a:r>
            <a:endParaRPr lang="fr-FR" sz="1600" dirty="0">
              <a:latin typeface="Roboto" charset="0"/>
              <a:ea typeface="Roboto" charset="0"/>
              <a:cs typeface="Roboto" charset="0"/>
            </a:endParaRPr>
          </a:p>
        </p:txBody>
      </p:sp>
      <p:pic>
        <p:nvPicPr>
          <p:cNvPr id="20" name="Image 19">
            <a:extLst>
              <a:ext uri="{FF2B5EF4-FFF2-40B4-BE49-F238E27FC236}">
                <a16:creationId xmlns:a16="http://schemas.microsoft.com/office/drawing/2014/main" id="{A4534AB6-2098-4714-BA05-D8533E48C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4950" y="6440338"/>
            <a:ext cx="888441" cy="355600"/>
          </a:xfrm>
          <a:prstGeom prst="rect">
            <a:avLst/>
          </a:prstGeom>
        </p:spPr>
      </p:pic>
      <p:sp>
        <p:nvSpPr>
          <p:cNvPr id="21" name="Rectangle à coins arrondis 11">
            <a:extLst>
              <a:ext uri="{FF2B5EF4-FFF2-40B4-BE49-F238E27FC236}">
                <a16:creationId xmlns:a16="http://schemas.microsoft.com/office/drawing/2014/main" id="{A2ED4B72-656B-4032-82EF-7B6F63B63021}"/>
              </a:ext>
            </a:extLst>
          </p:cNvPr>
          <p:cNvSpPr/>
          <p:nvPr/>
        </p:nvSpPr>
        <p:spPr>
          <a:xfrm>
            <a:off x="3955627" y="1132427"/>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ANIMATION / DECOUVERTE</a:t>
            </a:r>
          </a:p>
        </p:txBody>
      </p:sp>
      <p:sp>
        <p:nvSpPr>
          <p:cNvPr id="22" name="Rectangle à coins arrondis 11">
            <a:extLst>
              <a:ext uri="{FF2B5EF4-FFF2-40B4-BE49-F238E27FC236}">
                <a16:creationId xmlns:a16="http://schemas.microsoft.com/office/drawing/2014/main" id="{41F1F839-8875-4528-BA8E-346A86D76ABA}"/>
              </a:ext>
            </a:extLst>
          </p:cNvPr>
          <p:cNvSpPr/>
          <p:nvPr/>
        </p:nvSpPr>
        <p:spPr>
          <a:xfrm>
            <a:off x="3955627" y="2354496"/>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TIR A L’ARC SUR ORDONNANCE</a:t>
            </a:r>
          </a:p>
        </p:txBody>
      </p:sp>
      <p:sp>
        <p:nvSpPr>
          <p:cNvPr id="23" name="Rectangle à coins arrondis 11">
            <a:extLst>
              <a:ext uri="{FF2B5EF4-FFF2-40B4-BE49-F238E27FC236}">
                <a16:creationId xmlns:a16="http://schemas.microsoft.com/office/drawing/2014/main" id="{2E4A63A0-DCEE-4F13-BD03-4E2792C79A86}"/>
              </a:ext>
            </a:extLst>
          </p:cNvPr>
          <p:cNvSpPr/>
          <p:nvPr/>
        </p:nvSpPr>
        <p:spPr>
          <a:xfrm>
            <a:off x="3955627" y="3815446"/>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HANDICAP</a:t>
            </a:r>
          </a:p>
        </p:txBody>
      </p:sp>
      <p:sp>
        <p:nvSpPr>
          <p:cNvPr id="24" name="Rectangle à coins arrondis 11">
            <a:extLst>
              <a:ext uri="{FF2B5EF4-FFF2-40B4-BE49-F238E27FC236}">
                <a16:creationId xmlns:a16="http://schemas.microsoft.com/office/drawing/2014/main" id="{63DE43DA-0FCB-4E81-A49D-4260DB4034B0}"/>
              </a:ext>
            </a:extLst>
          </p:cNvPr>
          <p:cNvSpPr/>
          <p:nvPr/>
        </p:nvSpPr>
        <p:spPr>
          <a:xfrm>
            <a:off x="3955627" y="5108919"/>
            <a:ext cx="4054538" cy="326885"/>
          </a:xfrm>
          <a:prstGeom prst="roundRect">
            <a:avLst/>
          </a:prstGeom>
          <a:solidFill>
            <a:srgbClr val="2E4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Roboto" charset="0"/>
                <a:ea typeface="Roboto" charset="0"/>
                <a:cs typeface="Roboto" charset="0"/>
              </a:rPr>
              <a:t>CITOYEN</a:t>
            </a:r>
          </a:p>
        </p:txBody>
      </p:sp>
    </p:spTree>
    <p:extLst>
      <p:ext uri="{BB962C8B-B14F-4D97-AF65-F5344CB8AC3E}">
        <p14:creationId xmlns:p14="http://schemas.microsoft.com/office/powerpoint/2010/main" val="24608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p:bldP spid="44" grpId="0"/>
      <p:bldP spid="45" grpId="0"/>
      <p:bldP spid="21" grpId="0" animBg="1"/>
      <p:bldP spid="22" grpId="0" animBg="1"/>
      <p:bldP spid="23" grpId="0" animBg="1"/>
      <p:bldP spid="2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6939</TotalTime>
  <Words>1277</Words>
  <Application>Microsoft Office PowerPoint</Application>
  <PresentationFormat>Grand écran</PresentationFormat>
  <Paragraphs>180</Paragraphs>
  <Slides>19</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Handel</vt:lpstr>
      <vt:lpstr>Roboto</vt:lpstr>
      <vt:lpstr>Roboto </vt:lpstr>
      <vt:lpstr>Thème Office</vt:lpstr>
      <vt:lpstr>Présentation PowerPoint</vt:lpstr>
      <vt:lpstr>Présentation PowerPoint</vt:lpstr>
      <vt:lpstr>CALENDRIER LABELS</vt:lpstr>
      <vt:lpstr>POURQUOI CHANGER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vandionant</dc:creator>
  <cp:lastModifiedBy>vandionant</cp:lastModifiedBy>
  <cp:revision>149</cp:revision>
  <cp:lastPrinted>2018-12-06T15:37:21Z</cp:lastPrinted>
  <dcterms:created xsi:type="dcterms:W3CDTF">2018-11-26T13:04:21Z</dcterms:created>
  <dcterms:modified xsi:type="dcterms:W3CDTF">2018-12-12T14:18:34Z</dcterms:modified>
</cp:coreProperties>
</file>